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317" r:id="rId5"/>
    <p:sldId id="344" r:id="rId6"/>
    <p:sldId id="313" r:id="rId7"/>
    <p:sldId id="302" r:id="rId8"/>
    <p:sldId id="319" r:id="rId9"/>
    <p:sldId id="315" r:id="rId10"/>
    <p:sldId id="301" r:id="rId11"/>
    <p:sldId id="308" r:id="rId12"/>
    <p:sldId id="309" r:id="rId13"/>
    <p:sldId id="363" r:id="rId14"/>
    <p:sldId id="364" r:id="rId15"/>
    <p:sldId id="303" r:id="rId16"/>
    <p:sldId id="353" r:id="rId17"/>
    <p:sldId id="354" r:id="rId18"/>
    <p:sldId id="355" r:id="rId19"/>
    <p:sldId id="373" r:id="rId20"/>
    <p:sldId id="321" r:id="rId21"/>
    <p:sldId id="328" r:id="rId22"/>
    <p:sldId id="352" r:id="rId23"/>
    <p:sldId id="362" r:id="rId24"/>
    <p:sldId id="322" r:id="rId25"/>
    <p:sldId id="341" r:id="rId26"/>
    <p:sldId id="358" r:id="rId27"/>
    <p:sldId id="359" r:id="rId28"/>
    <p:sldId id="340" r:id="rId29"/>
    <p:sldId id="337" r:id="rId30"/>
    <p:sldId id="330" r:id="rId31"/>
    <p:sldId id="324" r:id="rId32"/>
    <p:sldId id="331" r:id="rId33"/>
    <p:sldId id="361" r:id="rId34"/>
    <p:sldId id="310" r:id="rId35"/>
    <p:sldId id="360" r:id="rId36"/>
    <p:sldId id="345" r:id="rId37"/>
    <p:sldId id="346" r:id="rId38"/>
    <p:sldId id="369" r:id="rId39"/>
    <p:sldId id="370" r:id="rId40"/>
    <p:sldId id="371" r:id="rId41"/>
    <p:sldId id="372" r:id="rId42"/>
    <p:sldId id="347" r:id="rId43"/>
    <p:sldId id="349" r:id="rId44"/>
    <p:sldId id="351" r:id="rId45"/>
    <p:sldId id="375" r:id="rId46"/>
    <p:sldId id="367" r:id="rId47"/>
    <p:sldId id="374" r:id="rId48"/>
    <p:sldId id="320" r:id="rId49"/>
    <p:sldId id="327" r:id="rId50"/>
    <p:sldId id="289"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8655C-D6FC-34C6-F008-5E0340A7F9CF}" v="583" dt="2024-04-11T01:35:28.060"/>
    <p1510:client id="{4F0B915D-0CF9-FEE7-5C55-33E299334D1C}" v="1" dt="2024-04-10T22:41:34.237"/>
    <p1510:client id="{6FCBF874-4486-05CD-28E5-E99DC4F94083}" v="4" dt="2024-04-11T01:27:05.221"/>
    <p1510:client id="{76EEDC58-9193-EA2F-F892-4459FC40776C}" v="3" dt="2024-04-10T22:08:25.952"/>
    <p1510:client id="{8D8D90BE-8505-5E1D-C930-32815A769BCC}" v="42" dt="2024-04-11T01:37:02.057"/>
    <p1510:client id="{D0D64E92-4084-B7F1-37DB-00C28B09851A}" v="475" dt="2024-04-10T21:17:42.727"/>
    <p1510:client id="{D6608342-C362-CBE3-062F-643379E00E84}" v="8" dt="2024-04-10T21:09:03.037"/>
    <p1510:client id="{DFBF6686-156A-4586-43D6-D3D3FEE232D6}" v="179" dt="2024-04-11T01:26:18.95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guide orient="horz" pos="1536"/>
        <p:guide pos="3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4/10/2024</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4/10/2024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260913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47</a:t>
            </a:fld>
            <a:endParaRPr lang="en-US" altLang="zh-CN" noProof="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0702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a:t>Click to edit </a:t>
            </a:r>
            <a:r>
              <a:rPr lang="en-US" altLang="zh-CN" noProof="0"/>
              <a:t>Text </a:t>
            </a:r>
            <a:r>
              <a:rPr lang="en-US" noProof="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7"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jpeg"/><Relationship Id="rId11" Type="http://schemas.openxmlformats.org/officeDocument/2006/relationships/image" Target="../media/image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tmw/2024S-JusticeLeague/wiki" TargetMode="External"/><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8366225-614C-B74B-AB70-A4C201ABCF4D}"/>
            </a:ext>
          </a:extLst>
        </p:cNvPr>
        <p:cNvGrpSpPr/>
        <p:nvPr/>
      </p:nvGrpSpPr>
      <p:grpSpPr>
        <a:xfrm>
          <a:off x="0" y="0"/>
          <a:ext cx="0" cy="0"/>
          <a:chOff x="0" y="0"/>
          <a:chExt cx="0" cy="0"/>
        </a:xfrm>
      </p:grpSpPr>
      <p:pic>
        <p:nvPicPr>
          <p:cNvPr id="13" name="Picture placeholder 29" descr="People in an office discussing work over a laptop&#10;">
            <a:extLst>
              <a:ext uri="{FF2B5EF4-FFF2-40B4-BE49-F238E27FC236}">
                <a16:creationId xmlns:a16="http://schemas.microsoft.com/office/drawing/2014/main" id="{8EA91C26-D741-CE2A-DA78-BF2048327D56}"/>
              </a:ext>
            </a:extLst>
          </p:cNvPr>
          <p:cNvPicPr>
            <a:picLocks noChangeAspect="1"/>
          </p:cNvPicPr>
          <p:nvPr/>
        </p:nvPicPr>
        <p:blipFill rotWithShape="1">
          <a:blip r:embed="rId2">
            <a:extLst>
              <a:ext uri="{28A0092B-C50C-407E-A947-70E740481C1C}">
                <a14:useLocalDpi xmlns:a14="http://schemas.microsoft.com/office/drawing/2010/main"/>
              </a:ext>
            </a:extLst>
          </a:blip>
          <a:srcRect t="20737" r="-4" b="2732"/>
          <a:stretch/>
        </p:blipFill>
        <p:spPr>
          <a:xfrm>
            <a:off x="2754948" y="2502098"/>
            <a:ext cx="1465840" cy="1289394"/>
          </a:xfrm>
          <a:prstGeom prst="hexagon">
            <a:avLst>
              <a:gd name="adj" fmla="val 28349"/>
              <a:gd name="vf" fmla="val 115470"/>
            </a:avLst>
          </a:prstGeom>
          <a:noFill/>
          <a:ln w="12700">
            <a:noFill/>
          </a:ln>
        </p:spPr>
      </p:pic>
      <p:pic>
        <p:nvPicPr>
          <p:cNvPr id="14" name="Shape 31">
            <a:extLst>
              <a:ext uri="{FF2B5EF4-FFF2-40B4-BE49-F238E27FC236}">
                <a16:creationId xmlns:a16="http://schemas.microsoft.com/office/drawing/2014/main" id="{390CBD51-215A-1036-3312-0883404B0B2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 b="26888"/>
          <a:stretch/>
        </p:blipFill>
        <p:spPr>
          <a:xfrm>
            <a:off x="391110" y="2493385"/>
            <a:ext cx="1465840" cy="1289394"/>
          </a:xfrm>
          <a:prstGeom prst="hexagon">
            <a:avLst>
              <a:gd name="adj" fmla="val 28349"/>
              <a:gd name="vf" fmla="val 115470"/>
            </a:avLst>
          </a:prstGeom>
          <a:noFill/>
          <a:ln>
            <a:noFill/>
          </a:ln>
        </p:spPr>
      </p:pic>
      <p:pic>
        <p:nvPicPr>
          <p:cNvPr id="17" name="Shape 31">
            <a:extLst>
              <a:ext uri="{FF2B5EF4-FFF2-40B4-BE49-F238E27FC236}">
                <a16:creationId xmlns:a16="http://schemas.microsoft.com/office/drawing/2014/main" id="{0AC1B61E-7843-A628-39B5-28C78EB3E5E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 b="26888"/>
          <a:stretch/>
        </p:blipFill>
        <p:spPr>
          <a:xfrm>
            <a:off x="5151412" y="5238680"/>
            <a:ext cx="1465840" cy="1289394"/>
          </a:xfrm>
          <a:prstGeom prst="hexagon">
            <a:avLst>
              <a:gd name="adj" fmla="val 28349"/>
              <a:gd name="vf" fmla="val 115470"/>
            </a:avLst>
          </a:prstGeom>
          <a:noFill/>
          <a:ln w="12700">
            <a:noFill/>
          </a:ln>
        </p:spPr>
      </p:pic>
      <p:sp>
        <p:nvSpPr>
          <p:cNvPr id="12" name="Text Placeholder 8">
            <a:extLst>
              <a:ext uri="{FF2B5EF4-FFF2-40B4-BE49-F238E27FC236}">
                <a16:creationId xmlns:a16="http://schemas.microsoft.com/office/drawing/2014/main" id="{DCE9C323-8267-A9CA-1B6E-858A2D7699A7}"/>
              </a:ext>
            </a:extLst>
          </p:cNvPr>
          <p:cNvSpPr txBox="1">
            <a:spLocks/>
          </p:cNvSpPr>
          <p:nvPr/>
        </p:nvSpPr>
        <p:spPr>
          <a:xfrm>
            <a:off x="6096000" y="3093990"/>
            <a:ext cx="3034145" cy="1879791"/>
          </a:xfrm>
          <a:prstGeom prst="rect">
            <a:avLst/>
          </a:prstGeom>
        </p:spPr>
        <p:txBody>
          <a:bodyPr vert="horz" lIns="91440" tIns="45720" rIns="91440" bIns="45720" rtlCol="0" anchor="t">
            <a:norm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altLang="zh-CN" sz="2800" b="0" kern="1200">
                <a:latin typeface="+mn-lt"/>
                <a:ea typeface="+mn-ea"/>
                <a:cs typeface="+mn-cs"/>
              </a:rPr>
              <a:t>Justice League</a:t>
            </a:r>
          </a:p>
        </p:txBody>
      </p:sp>
      <p:sp>
        <p:nvSpPr>
          <p:cNvPr id="11" name="Title 6">
            <a:extLst>
              <a:ext uri="{FF2B5EF4-FFF2-40B4-BE49-F238E27FC236}">
                <a16:creationId xmlns:a16="http://schemas.microsoft.com/office/drawing/2014/main" id="{660DE9D2-4DC0-28BD-90C8-52FA312909D6}"/>
              </a:ext>
            </a:extLst>
          </p:cNvPr>
          <p:cNvSpPr txBox="1">
            <a:spLocks/>
          </p:cNvSpPr>
          <p:nvPr/>
        </p:nvSpPr>
        <p:spPr>
          <a:xfrm>
            <a:off x="6096000" y="1703538"/>
            <a:ext cx="5055698" cy="1325563"/>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spcAft>
                <a:spcPts val="600"/>
              </a:spcAft>
            </a:pPr>
            <a:r>
              <a:rPr lang="en-US" altLang="zh-CN" sz="6000" b="1" kern="1200">
                <a:latin typeface="+mj-lt"/>
                <a:ea typeface="+mj-ea"/>
                <a:cs typeface="+mj-cs"/>
              </a:rPr>
              <a:t>FactFinder</a:t>
            </a:r>
            <a:endParaRPr lang="en-US" b="1" kern="1200">
              <a:latin typeface="+mj-lt"/>
              <a:ea typeface="+mj-ea"/>
              <a:cs typeface="+mj-cs"/>
            </a:endParaRPr>
          </a:p>
        </p:txBody>
      </p:sp>
      <p:sp>
        <p:nvSpPr>
          <p:cNvPr id="27" name="Text Placeholder 15">
            <a:extLst>
              <a:ext uri="{FF2B5EF4-FFF2-40B4-BE49-F238E27FC236}">
                <a16:creationId xmlns:a16="http://schemas.microsoft.com/office/drawing/2014/main" id="{686BABAE-EA80-286D-8A12-6CFB7F785229}"/>
              </a:ext>
            </a:extLst>
          </p:cNvPr>
          <p:cNvSpPr txBox="1">
            <a:spLocks/>
          </p:cNvSpPr>
          <p:nvPr/>
        </p:nvSpPr>
        <p:spPr>
          <a:xfrm>
            <a:off x="6178189" y="9092481"/>
            <a:ext cx="1913128" cy="1054727"/>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latin typeface="Abadi"/>
              </a:rPr>
              <a:t>Introduction</a:t>
            </a:r>
            <a:endParaRPr lang="en-US"/>
          </a:p>
        </p:txBody>
      </p:sp>
      <p:sp>
        <p:nvSpPr>
          <p:cNvPr id="28" name="Text Placeholder 8">
            <a:extLst>
              <a:ext uri="{FF2B5EF4-FFF2-40B4-BE49-F238E27FC236}">
                <a16:creationId xmlns:a16="http://schemas.microsoft.com/office/drawing/2014/main" id="{9B0E8C66-3498-F946-B4F3-FB9B1F21E64D}"/>
              </a:ext>
            </a:extLst>
          </p:cNvPr>
          <p:cNvSpPr txBox="1">
            <a:spLocks/>
          </p:cNvSpPr>
          <p:nvPr/>
        </p:nvSpPr>
        <p:spPr>
          <a:xfrm>
            <a:off x="8279634" y="9092481"/>
            <a:ext cx="1904890" cy="1054728"/>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spcAft>
                <a:spcPts val="600"/>
              </a:spcAft>
            </a:pPr>
            <a:r>
              <a:rPr lang="en-US">
                <a:latin typeface="Abadi"/>
              </a:rPr>
              <a:t>Problem Statement</a:t>
            </a:r>
            <a:endParaRPr lang="en-US"/>
          </a:p>
        </p:txBody>
      </p:sp>
      <p:sp>
        <p:nvSpPr>
          <p:cNvPr id="29" name="Text Placeholder 17">
            <a:extLst>
              <a:ext uri="{FF2B5EF4-FFF2-40B4-BE49-F238E27FC236}">
                <a16:creationId xmlns:a16="http://schemas.microsoft.com/office/drawing/2014/main" id="{07464619-F707-8156-2C80-6B1169263537}"/>
              </a:ext>
            </a:extLst>
          </p:cNvPr>
          <p:cNvSpPr txBox="1">
            <a:spLocks/>
          </p:cNvSpPr>
          <p:nvPr/>
        </p:nvSpPr>
        <p:spPr>
          <a:xfrm>
            <a:off x="7226111" y="10860965"/>
            <a:ext cx="1914694" cy="108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Persona</a:t>
            </a:r>
            <a:endParaRPr lang="en-US"/>
          </a:p>
        </p:txBody>
      </p:sp>
      <p:sp>
        <p:nvSpPr>
          <p:cNvPr id="30" name="Text Placeholder 21">
            <a:extLst>
              <a:ext uri="{FF2B5EF4-FFF2-40B4-BE49-F238E27FC236}">
                <a16:creationId xmlns:a16="http://schemas.microsoft.com/office/drawing/2014/main" id="{62816D32-F70C-34C4-9B9A-005CBE2D264A}"/>
              </a:ext>
            </a:extLst>
          </p:cNvPr>
          <p:cNvSpPr txBox="1">
            <a:spLocks/>
          </p:cNvSpPr>
          <p:nvPr/>
        </p:nvSpPr>
        <p:spPr>
          <a:xfrm>
            <a:off x="9313813" y="10843035"/>
            <a:ext cx="1913128" cy="1107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Technologies</a:t>
            </a:r>
            <a:endParaRPr lang="en-US"/>
          </a:p>
        </p:txBody>
      </p:sp>
      <p:sp>
        <p:nvSpPr>
          <p:cNvPr id="31" name="Text Placeholder 23">
            <a:extLst>
              <a:ext uri="{FF2B5EF4-FFF2-40B4-BE49-F238E27FC236}">
                <a16:creationId xmlns:a16="http://schemas.microsoft.com/office/drawing/2014/main" id="{18FB8598-E471-3E34-DE28-6B9B4E419F11}"/>
              </a:ext>
            </a:extLst>
          </p:cNvPr>
          <p:cNvSpPr txBox="1">
            <a:spLocks/>
          </p:cNvSpPr>
          <p:nvPr/>
        </p:nvSpPr>
        <p:spPr>
          <a:xfrm>
            <a:off x="8351607" y="12825188"/>
            <a:ext cx="1913128" cy="10756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Retrospective</a:t>
            </a:r>
            <a:endParaRPr lang="en-US"/>
          </a:p>
        </p:txBody>
      </p:sp>
      <p:sp>
        <p:nvSpPr>
          <p:cNvPr id="32" name="TextBox 31">
            <a:extLst>
              <a:ext uri="{FF2B5EF4-FFF2-40B4-BE49-F238E27FC236}">
                <a16:creationId xmlns:a16="http://schemas.microsoft.com/office/drawing/2014/main" id="{C8889181-2D68-C3BF-0B33-90FBFC05B0C8}"/>
              </a:ext>
            </a:extLst>
          </p:cNvPr>
          <p:cNvSpPr txBox="1"/>
          <p:nvPr/>
        </p:nvSpPr>
        <p:spPr>
          <a:xfrm>
            <a:off x="6627081" y="12872258"/>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 Schedule</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3" name="TextBox 32">
            <a:extLst>
              <a:ext uri="{FF2B5EF4-FFF2-40B4-BE49-F238E27FC236}">
                <a16:creationId xmlns:a16="http://schemas.microsoft.com/office/drawing/2014/main" id="{760A524F-2E24-20B1-A22A-FE59838F3191}"/>
              </a:ext>
            </a:extLst>
          </p:cNvPr>
          <p:cNvSpPr txBox="1"/>
          <p:nvPr/>
        </p:nvSpPr>
        <p:spPr>
          <a:xfrm>
            <a:off x="5449444" y="11078094"/>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Team </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Agreement</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4" name="TextBox 33">
            <a:extLst>
              <a:ext uri="{FF2B5EF4-FFF2-40B4-BE49-F238E27FC236}">
                <a16:creationId xmlns:a16="http://schemas.microsoft.com/office/drawing/2014/main" id="{CE4DD4D7-F558-5B53-6CDE-8D28160971C9}"/>
              </a:ext>
            </a:extLst>
          </p:cNvPr>
          <p:cNvSpPr txBox="1"/>
          <p:nvPr/>
        </p:nvSpPr>
        <p:spPr>
          <a:xfrm>
            <a:off x="4302980" y="130558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 </a:t>
            </a:r>
            <a:br>
              <a:rPr lang="en-US">
                <a:solidFill>
                  <a:prstClr val="white"/>
                </a:solidFill>
                <a:latin typeface="Posterama"/>
                <a:ea typeface="微软雅黑"/>
                <a:cs typeface="Posterama"/>
              </a:rPr>
            </a:br>
            <a:r>
              <a:rPr lang="en-US">
                <a:solidFill>
                  <a:prstClr val="white"/>
                </a:solidFill>
                <a:latin typeface="Posterama"/>
                <a:ea typeface="微软雅黑"/>
                <a:cs typeface="Posterama"/>
              </a:rPr>
              <a:t>Description</a:t>
            </a:r>
            <a:endParaRPr lang="en-US">
              <a:solidFill>
                <a:prstClr val="white"/>
              </a:solidFill>
              <a:latin typeface="Posterama" panose="020B0504020200020000" pitchFamily="34" charset="0"/>
              <a:ea typeface="微软雅黑"/>
              <a:cs typeface="Posterama" panose="020B0504020200020000" pitchFamily="34" charset="0"/>
            </a:endParaRPr>
          </a:p>
        </p:txBody>
      </p:sp>
      <p:pic>
        <p:nvPicPr>
          <p:cNvPr id="2" name="Picture 1" descr="A logo for a company&#10;&#10;Description automatically generated">
            <a:extLst>
              <a:ext uri="{FF2B5EF4-FFF2-40B4-BE49-F238E27FC236}">
                <a16:creationId xmlns:a16="http://schemas.microsoft.com/office/drawing/2014/main" id="{22A42228-0267-8C97-D99B-FA7E480A4231}"/>
              </a:ext>
            </a:extLst>
          </p:cNvPr>
          <p:cNvPicPr>
            <a:picLocks noChangeAspect="1"/>
          </p:cNvPicPr>
          <p:nvPr/>
        </p:nvPicPr>
        <p:blipFill>
          <a:blip r:embed="rId4"/>
          <a:stretch>
            <a:fillRect/>
          </a:stretch>
        </p:blipFill>
        <p:spPr>
          <a:xfrm>
            <a:off x="11289030" y="1714"/>
            <a:ext cx="903732" cy="886587"/>
          </a:xfrm>
          <a:prstGeom prst="rect">
            <a:avLst/>
          </a:prstGeom>
        </p:spPr>
      </p:pic>
    </p:spTree>
    <p:extLst>
      <p:ext uri="{BB962C8B-B14F-4D97-AF65-F5344CB8AC3E}">
        <p14:creationId xmlns:p14="http://schemas.microsoft.com/office/powerpoint/2010/main" val="1825403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E050-3C6D-5C82-EC12-463E5E1BC6A8}"/>
              </a:ext>
            </a:extLst>
          </p:cNvPr>
          <p:cNvSpPr>
            <a:spLocks noGrp="1"/>
          </p:cNvSpPr>
          <p:nvPr>
            <p:ph type="title"/>
          </p:nvPr>
        </p:nvSpPr>
        <p:spPr>
          <a:xfrm>
            <a:off x="395862" y="1351110"/>
            <a:ext cx="11030164" cy="4474778"/>
          </a:xfrm>
        </p:spPr>
        <p:txBody>
          <a:bodyPr/>
          <a:lstStyle/>
          <a:p>
            <a:pPr>
              <a:lnSpc>
                <a:spcPct val="100000"/>
              </a:lnSpc>
            </a:pPr>
            <a:br>
              <a:rPr lang="en-US" sz="2000" b="0">
                <a:latin typeface="Abadi"/>
              </a:rPr>
            </a:br>
            <a:r>
              <a:rPr lang="en-US" sz="2000" b="0">
                <a:latin typeface="Abadi"/>
              </a:rPr>
              <a:t>1) The user will also be able to check news without having Account in </a:t>
            </a:r>
            <a:r>
              <a:rPr lang="en-US" sz="2000" b="0" err="1">
                <a:latin typeface="Abadi"/>
              </a:rPr>
              <a:t>FactFinder</a:t>
            </a:r>
            <a:r>
              <a:rPr lang="en-US" sz="2000" b="0">
                <a:latin typeface="Abadi"/>
              </a:rPr>
              <a:t> unless user          wants to check his search News History.</a:t>
            </a:r>
            <a:br>
              <a:rPr lang="en-US" sz="2000" b="0">
                <a:latin typeface="Abadi"/>
              </a:rPr>
            </a:br>
            <a:r>
              <a:rPr lang="en-US" sz="2000" b="0">
                <a:latin typeface="Abadi"/>
              </a:rPr>
              <a:t>2) The "Homepage" tab will display a short video of what the Fake news is.</a:t>
            </a:r>
            <a:br>
              <a:rPr lang="en-US" sz="2000" b="0">
                <a:latin typeface="Abadi"/>
              </a:rPr>
            </a:br>
            <a:r>
              <a:rPr lang="en-US" sz="2000" b="0">
                <a:latin typeface="Abadi"/>
              </a:rPr>
              <a:t>3) The user should navigate to "Verify News" tab and post news as a text in the Textbox. </a:t>
            </a:r>
            <a:br>
              <a:rPr lang="en-US" sz="2000" b="0">
                <a:latin typeface="Abadi"/>
              </a:rPr>
            </a:br>
            <a:r>
              <a:rPr lang="en-US" sz="2000" b="0">
                <a:latin typeface="Abadi"/>
              </a:rPr>
              <a:t>4) The user will click on verify news button.</a:t>
            </a:r>
            <a:br>
              <a:rPr lang="en-US" sz="2000" b="0">
                <a:latin typeface="Abadi"/>
              </a:rPr>
            </a:br>
            <a:r>
              <a:rPr lang="en-US" sz="2000" b="0">
                <a:latin typeface="Abadi"/>
              </a:rPr>
              <a:t>5) The system will then generate a response based on our ML model.</a:t>
            </a:r>
            <a:br>
              <a:rPr lang="en-US" sz="2000" b="0">
                <a:latin typeface="Abadi"/>
              </a:rPr>
            </a:br>
            <a:r>
              <a:rPr lang="en-US" sz="2000" b="0">
                <a:latin typeface="Abadi"/>
              </a:rPr>
              <a:t>6) The user will be able to get a response if the news/text posted was Fake or Real. </a:t>
            </a:r>
            <a:br>
              <a:rPr lang="en-US" sz="2000" b="0">
                <a:latin typeface="Abadi"/>
              </a:rPr>
            </a:br>
            <a:r>
              <a:rPr lang="en-US" sz="2000" b="0">
                <a:latin typeface="Abadi"/>
              </a:rPr>
              <a:t>7) The "About us" tab will display explanation of the website, what it does and how it works.</a:t>
            </a:r>
            <a:br>
              <a:rPr lang="en-US" sz="2000" b="0">
                <a:latin typeface="Abadi"/>
              </a:rPr>
            </a:br>
            <a:r>
              <a:rPr lang="en-US" sz="2000" b="0">
                <a:latin typeface="Abadi"/>
                <a:ea typeface="+mj-lt"/>
                <a:cs typeface="+mj-lt"/>
              </a:rPr>
              <a:t>8) The user can Register with email-ID and password and user should able to click on submit button to get register successfully. </a:t>
            </a:r>
            <a:br>
              <a:rPr lang="en-US" sz="2000" b="0">
                <a:latin typeface="Abadi"/>
                <a:ea typeface="+mj-lt"/>
                <a:cs typeface="+mj-lt"/>
              </a:rPr>
            </a:br>
            <a:r>
              <a:rPr lang="en-US" sz="2000" b="0">
                <a:latin typeface="Abadi"/>
                <a:ea typeface="+mj-lt"/>
                <a:cs typeface="+mj-lt"/>
              </a:rPr>
              <a:t>9) The user should Login with email-ID and password. </a:t>
            </a:r>
            <a:br>
              <a:rPr lang="en-US" sz="2000" b="0">
                <a:latin typeface="Abadi"/>
                <a:ea typeface="+mj-lt"/>
                <a:cs typeface="+mj-lt"/>
              </a:rPr>
            </a:br>
            <a:r>
              <a:rPr lang="en-US" sz="2000" b="0">
                <a:latin typeface="Abadi"/>
                <a:ea typeface="+mj-lt"/>
                <a:cs typeface="+mj-lt"/>
              </a:rPr>
              <a:t>10)Users can chat with like-minded people and discuss about any latest news for more information.</a:t>
            </a:r>
            <a:br>
              <a:rPr lang="en-US" sz="2000" b="0">
                <a:latin typeface="Abadi"/>
              </a:rPr>
            </a:br>
            <a:br>
              <a:rPr lang="en-US" sz="2000" b="0"/>
            </a:br>
            <a:br>
              <a:rPr lang="en-US"/>
            </a:br>
            <a:br>
              <a:rPr lang="en-US" sz="2000" b="0"/>
            </a:br>
            <a:endParaRPr lang="en-US" sz="2000" b="0"/>
          </a:p>
        </p:txBody>
      </p:sp>
      <p:sp>
        <p:nvSpPr>
          <p:cNvPr id="6" name="Title 1">
            <a:extLst>
              <a:ext uri="{FF2B5EF4-FFF2-40B4-BE49-F238E27FC236}">
                <a16:creationId xmlns:a16="http://schemas.microsoft.com/office/drawing/2014/main" id="{581A7F2D-7B0E-532F-A525-2135CE413995}"/>
              </a:ext>
            </a:extLst>
          </p:cNvPr>
          <p:cNvSpPr txBox="1">
            <a:spLocks/>
          </p:cNvSpPr>
          <p:nvPr/>
        </p:nvSpPr>
        <p:spPr>
          <a:xfrm>
            <a:off x="393895" y="593522"/>
            <a:ext cx="11034938" cy="11182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MVP(Minimum Valuable Product):</a:t>
            </a:r>
          </a:p>
        </p:txBody>
      </p:sp>
      <p:pic>
        <p:nvPicPr>
          <p:cNvPr id="4" name="Picture 3" descr="A logo for a company&#10;&#10;Description automatically generated">
            <a:extLst>
              <a:ext uri="{FF2B5EF4-FFF2-40B4-BE49-F238E27FC236}">
                <a16:creationId xmlns:a16="http://schemas.microsoft.com/office/drawing/2014/main" id="{3CBE9772-E4F0-3035-5083-DEC2B8BB3C9A}"/>
              </a:ext>
            </a:extLst>
          </p:cNvPr>
          <p:cNvPicPr>
            <a:picLocks noChangeAspect="1"/>
          </p:cNvPicPr>
          <p:nvPr/>
        </p:nvPicPr>
        <p:blipFill>
          <a:blip r:embed="rId2"/>
          <a:stretch>
            <a:fillRect/>
          </a:stretch>
        </p:blipFill>
        <p:spPr>
          <a:xfrm>
            <a:off x="11289030" y="1714"/>
            <a:ext cx="903732" cy="886587"/>
          </a:xfrm>
          <a:prstGeom prst="rect">
            <a:avLst/>
          </a:prstGeom>
        </p:spPr>
      </p:pic>
    </p:spTree>
    <p:extLst>
      <p:ext uri="{BB962C8B-B14F-4D97-AF65-F5344CB8AC3E}">
        <p14:creationId xmlns:p14="http://schemas.microsoft.com/office/powerpoint/2010/main" val="260350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rPr>
              <a:t>1.FrontEnd: JavaScript, HTML5</a:t>
            </a:r>
            <a:r>
              <a:rPr lang="en-US" sz="3600">
                <a:solidFill>
                  <a:schemeClr val="bg1"/>
                </a:solidFill>
                <a:ea typeface="+mn-lt"/>
                <a:cs typeface="+mn-lt"/>
              </a:rPr>
              <a:t>, </a:t>
            </a:r>
            <a:r>
              <a:rPr lang="en-US" sz="3600">
                <a:solidFill>
                  <a:schemeClr val="bg1"/>
                </a:solidFill>
              </a:rPr>
              <a:t>CSS.</a:t>
            </a:r>
          </a:p>
          <a:p>
            <a:endParaRPr lang="en-US" sz="3600">
              <a:solidFill>
                <a:schemeClr val="bg1"/>
              </a:solidFill>
            </a:endParaRPr>
          </a:p>
          <a:p>
            <a:r>
              <a:rPr lang="en-US" sz="3600">
                <a:solidFill>
                  <a:schemeClr val="bg1"/>
                </a:solidFill>
              </a:rPr>
              <a:t>2.Framework: React,</a:t>
            </a:r>
            <a:r>
              <a:rPr lang="en-US" sz="3600">
                <a:solidFill>
                  <a:schemeClr val="bg1"/>
                </a:solidFill>
                <a:ea typeface="+mn-lt"/>
                <a:cs typeface="+mn-lt"/>
              </a:rPr>
              <a:t> Flask.</a:t>
            </a:r>
            <a:endParaRPr lang="en-US" sz="3600">
              <a:solidFill>
                <a:schemeClr val="bg1"/>
              </a:solidFill>
            </a:endParaRPr>
          </a:p>
          <a:p>
            <a:endParaRPr lang="en-US" sz="3600">
              <a:solidFill>
                <a:schemeClr val="bg1"/>
              </a:solidFill>
            </a:endParaRPr>
          </a:p>
          <a:p>
            <a:r>
              <a:rPr lang="en-US" sz="3600">
                <a:solidFill>
                  <a:schemeClr val="bg1"/>
                </a:solidFill>
              </a:rPr>
              <a:t>3.Backend : Python</a:t>
            </a:r>
          </a:p>
          <a:p>
            <a:endParaRPr lang="en-US" sz="3600">
              <a:solidFill>
                <a:schemeClr val="bg1"/>
              </a:solidFill>
            </a:endParaRPr>
          </a:p>
          <a:p>
            <a:r>
              <a:rPr lang="en-US" sz="3600">
                <a:solidFill>
                  <a:schemeClr val="bg1"/>
                </a:solidFill>
              </a:rPr>
              <a:t>4.Database : NoSQL, Firebase </a:t>
            </a: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stretch>
            <a:fillRect/>
          </a:stretch>
        </p:blipFill>
        <p:spPr>
          <a:xfrm>
            <a:off x="8119442" y="1369031"/>
            <a:ext cx="955154" cy="632918"/>
          </a:xfrm>
          <a:prstGeom prst="rect">
            <a:avLst/>
          </a:prstGeom>
        </p:spPr>
      </p:pic>
      <p:pic>
        <p:nvPicPr>
          <p:cNvPr id="19" name="Picture 18" descr="A black and white drawing of a curved object&#10;&#10;Description automatically generated">
            <a:extLst>
              <a:ext uri="{FF2B5EF4-FFF2-40B4-BE49-F238E27FC236}">
                <a16:creationId xmlns:a16="http://schemas.microsoft.com/office/drawing/2014/main" id="{E26BEE2A-75B4-EFA5-EB75-7709C11F2905}"/>
              </a:ext>
            </a:extLst>
          </p:cNvPr>
          <p:cNvPicPr>
            <a:picLocks noChangeAspect="1"/>
          </p:cNvPicPr>
          <p:nvPr/>
        </p:nvPicPr>
        <p:blipFill>
          <a:blip r:embed="rId3"/>
          <a:stretch>
            <a:fillRect/>
          </a:stretch>
        </p:blipFill>
        <p:spPr>
          <a:xfrm>
            <a:off x="7200243" y="2442945"/>
            <a:ext cx="595094" cy="797891"/>
          </a:xfrm>
          <a:prstGeom prst="rect">
            <a:avLst/>
          </a:prstGeom>
        </p:spPr>
      </p:pic>
      <p:pic>
        <p:nvPicPr>
          <p:cNvPr id="20" name="Picture 19" descr="A yellow and blue snake&#10;&#10;Description automatically generated">
            <a:extLst>
              <a:ext uri="{FF2B5EF4-FFF2-40B4-BE49-F238E27FC236}">
                <a16:creationId xmlns:a16="http://schemas.microsoft.com/office/drawing/2014/main" id="{60D358A7-BDC4-6746-4D14-995027E335E1}"/>
              </a:ext>
            </a:extLst>
          </p:cNvPr>
          <p:cNvPicPr>
            <a:picLocks noChangeAspect="1"/>
          </p:cNvPicPr>
          <p:nvPr/>
        </p:nvPicPr>
        <p:blipFill>
          <a:blip r:embed="rId4"/>
          <a:stretch>
            <a:fillRect/>
          </a:stretch>
        </p:blipFill>
        <p:spPr>
          <a:xfrm>
            <a:off x="4602321" y="3594147"/>
            <a:ext cx="847243" cy="785873"/>
          </a:xfrm>
          <a:prstGeom prst="rect">
            <a:avLst/>
          </a:prstGeom>
        </p:spPr>
      </p:pic>
      <p:pic>
        <p:nvPicPr>
          <p:cNvPr id="24" name="Picture 23" descr="A blue and black symbol&#10;&#10;Description automatically generated">
            <a:extLst>
              <a:ext uri="{FF2B5EF4-FFF2-40B4-BE49-F238E27FC236}">
                <a16:creationId xmlns:a16="http://schemas.microsoft.com/office/drawing/2014/main" id="{3DE51CB4-9479-117A-7740-D945752CB993}"/>
              </a:ext>
            </a:extLst>
          </p:cNvPr>
          <p:cNvPicPr>
            <a:picLocks noChangeAspect="1"/>
          </p:cNvPicPr>
          <p:nvPr/>
        </p:nvPicPr>
        <p:blipFill>
          <a:blip r:embed="rId5"/>
          <a:stretch>
            <a:fillRect/>
          </a:stretch>
        </p:blipFill>
        <p:spPr>
          <a:xfrm>
            <a:off x="6093215" y="2530185"/>
            <a:ext cx="741949" cy="62043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6"/>
          <a:stretch>
            <a:fillRect/>
          </a:stretch>
        </p:blipFill>
        <p:spPr>
          <a:xfrm>
            <a:off x="11289030" y="1714"/>
            <a:ext cx="903732" cy="886587"/>
          </a:xfrm>
          <a:prstGeom prst="rect">
            <a:avLst/>
          </a:prstGeom>
        </p:spPr>
      </p:pic>
      <p:pic>
        <p:nvPicPr>
          <p:cNvPr id="4" name="Picture 3" descr="A yellow folded paper with a black background&#10;&#10;Description automatically generated">
            <a:extLst>
              <a:ext uri="{FF2B5EF4-FFF2-40B4-BE49-F238E27FC236}">
                <a16:creationId xmlns:a16="http://schemas.microsoft.com/office/drawing/2014/main" id="{70E7AF76-211B-AC03-1D45-EF558A71B7F3}"/>
              </a:ext>
            </a:extLst>
          </p:cNvPr>
          <p:cNvPicPr>
            <a:picLocks noChangeAspect="1"/>
          </p:cNvPicPr>
          <p:nvPr/>
        </p:nvPicPr>
        <p:blipFill>
          <a:blip r:embed="rId7"/>
          <a:stretch>
            <a:fillRect/>
          </a:stretch>
        </p:blipFill>
        <p:spPr>
          <a:xfrm>
            <a:off x="6765571" y="4606572"/>
            <a:ext cx="879123" cy="907345"/>
          </a:xfrm>
          <a:prstGeom prst="rect">
            <a:avLst/>
          </a:prstGeom>
        </p:spPr>
      </p:pic>
    </p:spTree>
    <p:extLst>
      <p:ext uri="{BB962C8B-B14F-4D97-AF65-F5344CB8AC3E}">
        <p14:creationId xmlns:p14="http://schemas.microsoft.com/office/powerpoint/2010/main" val="49391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7D1-B77B-39B6-551E-9390062C72F4}"/>
              </a:ext>
            </a:extLst>
          </p:cNvPr>
          <p:cNvSpPr>
            <a:spLocks noGrp="1"/>
          </p:cNvSpPr>
          <p:nvPr>
            <p:ph type="title"/>
          </p:nvPr>
        </p:nvSpPr>
        <p:spPr/>
        <p:txBody>
          <a:bodyPr/>
          <a:lstStyle/>
          <a:p>
            <a:r>
              <a:rPr lang="en-US"/>
              <a:t>Algorithms</a:t>
            </a:r>
          </a:p>
        </p:txBody>
      </p:sp>
      <p:sp>
        <p:nvSpPr>
          <p:cNvPr id="5" name="TextBox 4">
            <a:extLst>
              <a:ext uri="{FF2B5EF4-FFF2-40B4-BE49-F238E27FC236}">
                <a16:creationId xmlns:a16="http://schemas.microsoft.com/office/drawing/2014/main" id="{BD3E3D6F-A915-1193-6EC7-9469A2D66C10}"/>
              </a:ext>
            </a:extLst>
          </p:cNvPr>
          <p:cNvSpPr txBox="1"/>
          <p:nvPr/>
        </p:nvSpPr>
        <p:spPr>
          <a:xfrm>
            <a:off x="638314" y="1615661"/>
            <a:ext cx="992786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ea typeface="微软雅黑"/>
                <a:cs typeface="Segoe UI"/>
              </a:rPr>
              <a:t>Machine Learning Algorithms (scikit-Learn)</a:t>
            </a:r>
            <a:endParaRPr lang="en-US">
              <a:solidFill>
                <a:prstClr val="white"/>
              </a:solidFill>
            </a:endParaRP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Logistic Regression : Supervised learning algorithm for classification.</a:t>
            </a:r>
            <a:endParaRPr lang="en-US" sz="2000">
              <a:solidFill>
                <a:prstClr val="white"/>
              </a:solidFill>
            </a:endParaRPr>
          </a:p>
          <a:p>
            <a:endParaRPr lang="en-US" sz="2000">
              <a:solidFill>
                <a:prstClr val="white"/>
              </a:solidFill>
              <a:latin typeface="Abadi"/>
              <a:ea typeface="微软雅黑"/>
              <a:cs typeface="Segoe UI"/>
            </a:endParaRPr>
          </a:p>
          <a:p>
            <a:r>
              <a:rPr lang="en-US" sz="2000">
                <a:solidFill>
                  <a:prstClr val="white"/>
                </a:solidFill>
                <a:latin typeface="Abadi"/>
                <a:ea typeface="微软雅黑"/>
                <a:cs typeface="Segoe UI"/>
              </a:rPr>
              <a:t>Recurrent Neural Network(RNN): Ideal for Natural Language Processing(NLP) task.</a:t>
            </a:r>
          </a:p>
          <a:p>
            <a:endParaRPr lang="en-US" sz="2400">
              <a:solidFill>
                <a:prstClr val="white"/>
              </a:solidFill>
              <a:latin typeface="Abadi"/>
              <a:ea typeface="微软雅黑"/>
              <a:cs typeface="Segoe UI"/>
            </a:endParaRPr>
          </a:p>
          <a:p>
            <a:endParaRPr lang="en-US" sz="2400">
              <a:solidFill>
                <a:prstClr val="white"/>
              </a:solidFill>
              <a:latin typeface="Abadi"/>
              <a:ea typeface="微软雅黑"/>
              <a:cs typeface="Segoe UI"/>
            </a:endParaRPr>
          </a:p>
        </p:txBody>
      </p:sp>
      <p:pic>
        <p:nvPicPr>
          <p:cNvPr id="4" name="Picture 3" descr="A logo for a company&#10;&#10;Description automatically generated">
            <a:extLst>
              <a:ext uri="{FF2B5EF4-FFF2-40B4-BE49-F238E27FC236}">
                <a16:creationId xmlns:a16="http://schemas.microsoft.com/office/drawing/2014/main" id="{0A6A20CE-AF71-CB8B-29E0-AD81E1CD0818}"/>
              </a:ext>
            </a:extLst>
          </p:cNvPr>
          <p:cNvPicPr>
            <a:picLocks noChangeAspect="1"/>
          </p:cNvPicPr>
          <p:nvPr/>
        </p:nvPicPr>
        <p:blipFill>
          <a:blip r:embed="rId2"/>
          <a:stretch>
            <a:fillRect/>
          </a:stretch>
        </p:blipFill>
        <p:spPr>
          <a:xfrm>
            <a:off x="11289030" y="1714"/>
            <a:ext cx="903732" cy="886587"/>
          </a:xfrm>
          <a:prstGeom prst="rect">
            <a:avLst/>
          </a:prstGeom>
        </p:spPr>
      </p:pic>
    </p:spTree>
    <p:extLst>
      <p:ext uri="{BB962C8B-B14F-4D97-AF65-F5344CB8AC3E}">
        <p14:creationId xmlns:p14="http://schemas.microsoft.com/office/powerpoint/2010/main" val="356094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5" name="Picture 4" descr="A screenshot of a computer code&#10;&#10;Description automatically generated">
            <a:extLst>
              <a:ext uri="{FF2B5EF4-FFF2-40B4-BE49-F238E27FC236}">
                <a16:creationId xmlns:a16="http://schemas.microsoft.com/office/drawing/2014/main" id="{39A004B8-0F52-98B1-9EF8-75C7496C6B2D}"/>
              </a:ext>
            </a:extLst>
          </p:cNvPr>
          <p:cNvPicPr>
            <a:picLocks noChangeAspect="1"/>
          </p:cNvPicPr>
          <p:nvPr/>
        </p:nvPicPr>
        <p:blipFill>
          <a:blip r:embed="rId2"/>
          <a:stretch>
            <a:fillRect/>
          </a:stretch>
        </p:blipFill>
        <p:spPr>
          <a:xfrm>
            <a:off x="1300123" y="3108800"/>
            <a:ext cx="9603153" cy="3014323"/>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F575F86B-0CDB-3964-E3D2-33E6C2B8A5F1}"/>
              </a:ext>
            </a:extLst>
          </p:cNvPr>
          <p:cNvPicPr>
            <a:picLocks noChangeAspect="1"/>
          </p:cNvPicPr>
          <p:nvPr/>
        </p:nvPicPr>
        <p:blipFill>
          <a:blip r:embed="rId3"/>
          <a:stretch>
            <a:fillRect/>
          </a:stretch>
        </p:blipFill>
        <p:spPr>
          <a:xfrm>
            <a:off x="1297679" y="1711890"/>
            <a:ext cx="9573846" cy="1498284"/>
          </a:xfrm>
          <a:prstGeom prst="rect">
            <a:avLst/>
          </a:prstGeom>
        </p:spPr>
      </p:pic>
      <p:pic>
        <p:nvPicPr>
          <p:cNvPr id="7" name="Picture 6" descr="A logo for a company&#10;&#10;Description automatically generated">
            <a:extLst>
              <a:ext uri="{FF2B5EF4-FFF2-40B4-BE49-F238E27FC236}">
                <a16:creationId xmlns:a16="http://schemas.microsoft.com/office/drawing/2014/main" id="{A0F91E05-4C92-8F8D-6380-74CE2C1A2C7F}"/>
              </a:ext>
            </a:extLst>
          </p:cNvPr>
          <p:cNvPicPr>
            <a:picLocks noChangeAspect="1"/>
          </p:cNvPicPr>
          <p:nvPr/>
        </p:nvPicPr>
        <p:blipFill>
          <a:blip r:embed="rId4"/>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5375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3" name="Picture 2" descr="A screenshot of a computer program&#10;&#10;Description automatically generated">
            <a:extLst>
              <a:ext uri="{FF2B5EF4-FFF2-40B4-BE49-F238E27FC236}">
                <a16:creationId xmlns:a16="http://schemas.microsoft.com/office/drawing/2014/main" id="{D17BFDED-B1EC-67F7-4511-145DB8B72848}"/>
              </a:ext>
            </a:extLst>
          </p:cNvPr>
          <p:cNvPicPr>
            <a:picLocks noChangeAspect="1"/>
          </p:cNvPicPr>
          <p:nvPr/>
        </p:nvPicPr>
        <p:blipFill>
          <a:blip r:embed="rId2"/>
          <a:stretch>
            <a:fillRect/>
          </a:stretch>
        </p:blipFill>
        <p:spPr>
          <a:xfrm>
            <a:off x="2536744" y="1533965"/>
            <a:ext cx="7268307" cy="4729543"/>
          </a:xfrm>
          <a:prstGeom prst="rect">
            <a:avLst/>
          </a:prstGeom>
        </p:spPr>
      </p:pic>
      <p:pic>
        <p:nvPicPr>
          <p:cNvPr id="6" name="Picture 5" descr="A logo for a company&#10;&#10;Description automatically generated">
            <a:extLst>
              <a:ext uri="{FF2B5EF4-FFF2-40B4-BE49-F238E27FC236}">
                <a16:creationId xmlns:a16="http://schemas.microsoft.com/office/drawing/2014/main" id="{64309113-C7A1-59AA-44CE-47B3D38108A9}"/>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38977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6" name="Picture 5" descr="A logo for a company&#10;&#10;Description automatically generated">
            <a:extLst>
              <a:ext uri="{FF2B5EF4-FFF2-40B4-BE49-F238E27FC236}">
                <a16:creationId xmlns:a16="http://schemas.microsoft.com/office/drawing/2014/main" id="{E200CCD7-D0D1-0254-720F-03E5B1AF425D}"/>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742AF356-097C-6741-7645-D460A26692A8}"/>
              </a:ext>
            </a:extLst>
          </p:cNvPr>
          <p:cNvPicPr>
            <a:picLocks noChangeAspect="1"/>
          </p:cNvPicPr>
          <p:nvPr/>
        </p:nvPicPr>
        <p:blipFill>
          <a:blip r:embed="rId3"/>
          <a:stretch>
            <a:fillRect/>
          </a:stretch>
        </p:blipFill>
        <p:spPr>
          <a:xfrm>
            <a:off x="2163266" y="1489656"/>
            <a:ext cx="7371775" cy="5209504"/>
          </a:xfrm>
          <a:prstGeom prst="rect">
            <a:avLst/>
          </a:prstGeom>
        </p:spPr>
      </p:pic>
    </p:spTree>
    <p:extLst>
      <p:ext uri="{BB962C8B-B14F-4D97-AF65-F5344CB8AC3E}">
        <p14:creationId xmlns:p14="http://schemas.microsoft.com/office/powerpoint/2010/main" val="402689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6" name="Picture 5" descr="A logo for a company&#10;&#10;Description automatically generated">
            <a:extLst>
              <a:ext uri="{FF2B5EF4-FFF2-40B4-BE49-F238E27FC236}">
                <a16:creationId xmlns:a16="http://schemas.microsoft.com/office/drawing/2014/main" id="{E200CCD7-D0D1-0254-720F-03E5B1AF425D}"/>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22EB7624-1BFC-02B2-B50B-E4007BED2CC8}"/>
              </a:ext>
            </a:extLst>
          </p:cNvPr>
          <p:cNvPicPr>
            <a:picLocks noChangeAspect="1"/>
          </p:cNvPicPr>
          <p:nvPr/>
        </p:nvPicPr>
        <p:blipFill>
          <a:blip r:embed="rId3"/>
          <a:stretch>
            <a:fillRect/>
          </a:stretch>
        </p:blipFill>
        <p:spPr>
          <a:xfrm>
            <a:off x="2167943" y="1619583"/>
            <a:ext cx="8296141" cy="4627679"/>
          </a:xfrm>
          <a:prstGeom prst="rect">
            <a:avLst/>
          </a:prstGeom>
        </p:spPr>
      </p:pic>
    </p:spTree>
    <p:extLst>
      <p:ext uri="{BB962C8B-B14F-4D97-AF65-F5344CB8AC3E}">
        <p14:creationId xmlns:p14="http://schemas.microsoft.com/office/powerpoint/2010/main" val="16253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D50D-CA17-37ED-813A-1D02AE679771}"/>
              </a:ext>
            </a:extLst>
          </p:cNvPr>
          <p:cNvSpPr>
            <a:spLocks noGrp="1"/>
          </p:cNvSpPr>
          <p:nvPr>
            <p:ph type="title"/>
          </p:nvPr>
        </p:nvSpPr>
        <p:spPr>
          <a:xfrm>
            <a:off x="807285" y="398510"/>
            <a:ext cx="10515600" cy="1260576"/>
          </a:xfrm>
        </p:spPr>
        <p:txBody>
          <a:bodyPr/>
          <a:lstStyle/>
          <a:p>
            <a:r>
              <a:rPr lang="en-US"/>
              <a:t>Architecture Diagram</a:t>
            </a:r>
          </a:p>
        </p:txBody>
      </p:sp>
      <p:pic>
        <p:nvPicPr>
          <p:cNvPr id="3" name="Picture 2">
            <a:extLst>
              <a:ext uri="{FF2B5EF4-FFF2-40B4-BE49-F238E27FC236}">
                <a16:creationId xmlns:a16="http://schemas.microsoft.com/office/drawing/2014/main" id="{6550DB05-A30F-C954-E8AE-3ED3BA091356}"/>
              </a:ext>
            </a:extLst>
          </p:cNvPr>
          <p:cNvPicPr>
            <a:picLocks noChangeAspect="1"/>
          </p:cNvPicPr>
          <p:nvPr/>
        </p:nvPicPr>
        <p:blipFill>
          <a:blip r:embed="rId2"/>
          <a:stretch>
            <a:fillRect/>
          </a:stretch>
        </p:blipFill>
        <p:spPr>
          <a:xfrm>
            <a:off x="6091238" y="3424238"/>
            <a:ext cx="9525" cy="9525"/>
          </a:xfrm>
          <a:prstGeom prst="rect">
            <a:avLst/>
          </a:prstGeom>
        </p:spPr>
      </p:pic>
      <p:pic>
        <p:nvPicPr>
          <p:cNvPr id="5" name="Picture 4" descr="A logo for a company&#10;&#10;Description automatically generated">
            <a:extLst>
              <a:ext uri="{FF2B5EF4-FFF2-40B4-BE49-F238E27FC236}">
                <a16:creationId xmlns:a16="http://schemas.microsoft.com/office/drawing/2014/main" id="{637FB180-95D3-2DE6-7FB5-47569A6DB76C}"/>
              </a:ext>
            </a:extLst>
          </p:cNvPr>
          <p:cNvPicPr>
            <a:picLocks noChangeAspect="1"/>
          </p:cNvPicPr>
          <p:nvPr/>
        </p:nvPicPr>
        <p:blipFill>
          <a:blip r:embed="rId3"/>
          <a:stretch>
            <a:fillRect/>
          </a:stretch>
        </p:blipFill>
        <p:spPr>
          <a:xfrm>
            <a:off x="11289030" y="1714"/>
            <a:ext cx="903732" cy="886587"/>
          </a:xfrm>
          <a:prstGeom prst="rect">
            <a:avLst/>
          </a:prstGeom>
        </p:spPr>
      </p:pic>
      <p:pic>
        <p:nvPicPr>
          <p:cNvPr id="8" name="Picture 7" descr="A diagram of a data processing process&#10;&#10;Description automatically generated">
            <a:extLst>
              <a:ext uri="{FF2B5EF4-FFF2-40B4-BE49-F238E27FC236}">
                <a16:creationId xmlns:a16="http://schemas.microsoft.com/office/drawing/2014/main" id="{AC992A70-15D1-5C4D-62B9-F004D540507C}"/>
              </a:ext>
            </a:extLst>
          </p:cNvPr>
          <p:cNvPicPr>
            <a:picLocks noChangeAspect="1"/>
          </p:cNvPicPr>
          <p:nvPr/>
        </p:nvPicPr>
        <p:blipFill>
          <a:blip r:embed="rId4"/>
          <a:stretch>
            <a:fillRect/>
          </a:stretch>
        </p:blipFill>
        <p:spPr>
          <a:xfrm>
            <a:off x="742567" y="1886484"/>
            <a:ext cx="10863557" cy="4059886"/>
          </a:xfrm>
          <a:prstGeom prst="rect">
            <a:avLst/>
          </a:prstGeom>
        </p:spPr>
      </p:pic>
    </p:spTree>
    <p:extLst>
      <p:ext uri="{BB962C8B-B14F-4D97-AF65-F5344CB8AC3E}">
        <p14:creationId xmlns:p14="http://schemas.microsoft.com/office/powerpoint/2010/main" val="6289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9B75-3E60-6F00-5C98-BB546802C77A}"/>
              </a:ext>
            </a:extLst>
          </p:cNvPr>
          <p:cNvSpPr>
            <a:spLocks noGrp="1"/>
          </p:cNvSpPr>
          <p:nvPr>
            <p:ph type="title"/>
          </p:nvPr>
        </p:nvSpPr>
        <p:spPr/>
        <p:txBody>
          <a:bodyPr/>
          <a:lstStyle/>
          <a:p>
            <a:r>
              <a:rPr lang="en-US"/>
              <a:t>Sequence Diagram</a:t>
            </a:r>
          </a:p>
        </p:txBody>
      </p:sp>
      <p:pic>
        <p:nvPicPr>
          <p:cNvPr id="3" name="Picture 2" descr="A diagram of a data flow&#10;&#10;Description automatically generated">
            <a:extLst>
              <a:ext uri="{FF2B5EF4-FFF2-40B4-BE49-F238E27FC236}">
                <a16:creationId xmlns:a16="http://schemas.microsoft.com/office/drawing/2014/main" id="{7AF727C7-CB1D-D2FD-1DF1-84A4472A1834}"/>
              </a:ext>
            </a:extLst>
          </p:cNvPr>
          <p:cNvPicPr>
            <a:picLocks noChangeAspect="1"/>
          </p:cNvPicPr>
          <p:nvPr/>
        </p:nvPicPr>
        <p:blipFill>
          <a:blip r:embed="rId2"/>
          <a:stretch>
            <a:fillRect/>
          </a:stretch>
        </p:blipFill>
        <p:spPr>
          <a:xfrm>
            <a:off x="3312033" y="1429321"/>
            <a:ext cx="6275070" cy="5181981"/>
          </a:xfrm>
          <a:prstGeom prst="rect">
            <a:avLst/>
          </a:prstGeom>
        </p:spPr>
      </p:pic>
      <p:pic>
        <p:nvPicPr>
          <p:cNvPr id="5" name="Picture 4" descr="A logo for a company&#10;&#10;Description automatically generated">
            <a:extLst>
              <a:ext uri="{FF2B5EF4-FFF2-40B4-BE49-F238E27FC236}">
                <a16:creationId xmlns:a16="http://schemas.microsoft.com/office/drawing/2014/main" id="{9C285BD6-C4BB-473A-4375-68806E8B632A}"/>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326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p:txBody>
          <a:bodyPr/>
          <a:lstStyle/>
          <a:p>
            <a:r>
              <a:rPr lang="en-US"/>
              <a:t>Entity-Relation Diagram:</a:t>
            </a:r>
          </a:p>
        </p:txBody>
      </p:sp>
      <p:pic>
        <p:nvPicPr>
          <p:cNvPr id="5" name="Picture 4" descr="A diagram of a data flow&#10;&#10;Description automatically generated">
            <a:extLst>
              <a:ext uri="{FF2B5EF4-FFF2-40B4-BE49-F238E27FC236}">
                <a16:creationId xmlns:a16="http://schemas.microsoft.com/office/drawing/2014/main" id="{B79D401F-CEC6-F4E0-5D2A-F05904B5810B}"/>
              </a:ext>
            </a:extLst>
          </p:cNvPr>
          <p:cNvPicPr>
            <a:picLocks noChangeAspect="1"/>
          </p:cNvPicPr>
          <p:nvPr/>
        </p:nvPicPr>
        <p:blipFill>
          <a:blip r:embed="rId2"/>
          <a:stretch>
            <a:fillRect/>
          </a:stretch>
        </p:blipFill>
        <p:spPr>
          <a:xfrm>
            <a:off x="2999893" y="1521939"/>
            <a:ext cx="6819051" cy="4918005"/>
          </a:xfrm>
          <a:prstGeom prst="rect">
            <a:avLst/>
          </a:prstGeom>
        </p:spPr>
      </p:pic>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05782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9B8-334B-FC61-6E16-286357ACFFC8}"/>
              </a:ext>
            </a:extLst>
          </p:cNvPr>
          <p:cNvSpPr>
            <a:spLocks noGrp="1"/>
          </p:cNvSpPr>
          <p:nvPr>
            <p:ph type="title"/>
          </p:nvPr>
        </p:nvSpPr>
        <p:spPr>
          <a:xfrm>
            <a:off x="509574" y="396679"/>
            <a:ext cx="5117162" cy="1325563"/>
          </a:xfrm>
        </p:spPr>
        <p:txBody>
          <a:bodyPr vert="horz" lIns="91440" tIns="45720" rIns="91440" bIns="45720" rtlCol="0" anchor="ctr">
            <a:normAutofit/>
          </a:bodyPr>
          <a:lstStyle/>
          <a:p>
            <a:r>
              <a:rPr lang="en-US" b="1" kern="1200">
                <a:latin typeface="+mj-lt"/>
                <a:ea typeface="+mj-ea"/>
                <a:cs typeface="+mj-cs"/>
              </a:rPr>
              <a:t>Agenda</a:t>
            </a:r>
          </a:p>
        </p:txBody>
      </p:sp>
      <p:sp>
        <p:nvSpPr>
          <p:cNvPr id="10" name="TextBox 9">
            <a:extLst>
              <a:ext uri="{FF2B5EF4-FFF2-40B4-BE49-F238E27FC236}">
                <a16:creationId xmlns:a16="http://schemas.microsoft.com/office/drawing/2014/main" id="{191299AC-2DF0-0481-82EB-07B609AE203D}"/>
              </a:ext>
            </a:extLst>
          </p:cNvPr>
          <p:cNvSpPr txBox="1"/>
          <p:nvPr/>
        </p:nvSpPr>
        <p:spPr>
          <a:xfrm>
            <a:off x="516032" y="1696412"/>
            <a:ext cx="4897558" cy="5045963"/>
          </a:xfrm>
          <a:prstGeom prst="rect">
            <a:avLst/>
          </a:prstGeom>
        </p:spPr>
        <p:txBody>
          <a:bodyPr vert="horz" lIns="91440" tIns="45720" rIns="91440" bIns="45720" rtlCol="0" anchor="t">
            <a:normAutofit lnSpcReduction="10000"/>
          </a:bodyPr>
          <a:lstStyle/>
          <a:p>
            <a:pPr marL="342900" indent="-342900">
              <a:lnSpc>
                <a:spcPct val="90000"/>
              </a:lnSpc>
              <a:spcBef>
                <a:spcPts val="1000"/>
              </a:spcBef>
              <a:buFont typeface="Wingdings" pitchFamily="2" charset="2"/>
              <a:buChar char="Ø"/>
            </a:pPr>
            <a:r>
              <a:rPr lang="en-US" altLang="zh-CN" sz="2000">
                <a:solidFill>
                  <a:schemeClr val="bg1"/>
                </a:solidFill>
              </a:rPr>
              <a:t>Team Introduction</a:t>
            </a:r>
            <a:endParaRPr lang="en-US" altLang="zh-CN" sz="2000" b="0" kern="1200">
              <a:solidFill>
                <a:schemeClr val="bg1"/>
              </a:solidFill>
              <a:effectLst/>
              <a:latin typeface="+mn-lt"/>
            </a:endParaRPr>
          </a:p>
          <a:p>
            <a:pPr marL="342900" indent="-342900">
              <a:lnSpc>
                <a:spcPct val="90000"/>
              </a:lnSpc>
              <a:spcBef>
                <a:spcPts val="1000"/>
              </a:spcBef>
              <a:buFont typeface="Wingdings" pitchFamily="2" charset="2"/>
              <a:buChar char="Ø"/>
            </a:pPr>
            <a:r>
              <a:rPr lang="en-US" altLang="zh-CN" sz="2000">
                <a:solidFill>
                  <a:schemeClr val="bg1"/>
                </a:solidFill>
              </a:rPr>
              <a:t>Improvements from professor feed back</a:t>
            </a: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Minimum Viable Product</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﻿﻿Architecture diagrams</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﻿﻿Sequence diagrams</a:t>
            </a:r>
            <a:endParaRPr lang="en-US" altLang="zh-CN" sz="2000" b="0" kern="1200">
              <a:solidFill>
                <a:schemeClr val="bg1"/>
              </a:solidFill>
              <a:effectLst/>
              <a:latin typeface="+mn-lt"/>
            </a:endParaRPr>
          </a:p>
          <a:p>
            <a:pPr marL="342900" indent="-342900">
              <a:lnSpc>
                <a:spcPct val="90000"/>
              </a:lnSpc>
              <a:spcBef>
                <a:spcPts val="1000"/>
              </a:spcBef>
              <a:buFont typeface="Wingdings" pitchFamily="2" charset="2"/>
              <a:buChar char="Ø"/>
            </a:pPr>
            <a:r>
              <a:rPr lang="en-US" altLang="zh-CN" sz="2000">
                <a:solidFill>
                  <a:schemeClr val="bg1"/>
                </a:solidFill>
              </a:rPr>
              <a:t>Sprint 2 Recap</a:t>
            </a: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﻿﻿Product Backlog</a:t>
            </a:r>
            <a:endParaRPr lang="en-US" altLang="zh-CN" sz="2000" b="0" kern="1200">
              <a:solidFill>
                <a:schemeClr val="bg1"/>
              </a:solidFill>
              <a:effectLst/>
              <a:latin typeface="+mn-lt"/>
            </a:endParaRPr>
          </a:p>
          <a:p>
            <a:pPr marL="342900" indent="-342900">
              <a:lnSpc>
                <a:spcPct val="90000"/>
              </a:lnSpc>
              <a:spcBef>
                <a:spcPts val="1000"/>
              </a:spcBef>
              <a:buFont typeface="Wingdings" pitchFamily="2" charset="2"/>
              <a:buChar char="Ø"/>
            </a:pPr>
            <a:r>
              <a:rPr lang="en-US" altLang="zh-CN" sz="2000" b="0" kern="1200">
                <a:solidFill>
                  <a:schemeClr val="bg1"/>
                </a:solidFill>
                <a:effectLst/>
                <a:latin typeface="+mn-lt"/>
                <a:ea typeface="+mn-ea"/>
                <a:cs typeface="+mn-cs"/>
              </a:rPr>
              <a:t>﻿﻿Sprint</a:t>
            </a:r>
            <a:r>
              <a:rPr lang="en-US" altLang="zh-CN" sz="2000">
                <a:solidFill>
                  <a:schemeClr val="bg1"/>
                </a:solidFill>
              </a:rPr>
              <a:t> 3</a:t>
            </a:r>
            <a:r>
              <a:rPr lang="en-US" altLang="zh-CN" sz="2000" b="0" kern="1200">
                <a:solidFill>
                  <a:schemeClr val="bg1"/>
                </a:solidFill>
                <a:effectLst/>
                <a:latin typeface="+mn-lt"/>
                <a:ea typeface="+mn-ea"/>
                <a:cs typeface="+mn-cs"/>
              </a:rPr>
              <a:t> Backlog</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﻿﻿Metrics</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﻿﻿Retrospective</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﻿﻿Stories planned for sprint </a:t>
            </a:r>
            <a:r>
              <a:rPr lang="en-US" altLang="zh-CN" sz="2000">
                <a:solidFill>
                  <a:schemeClr val="bg1"/>
                </a:solidFill>
              </a:rPr>
              <a:t>4</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﻿﻿Project demo for sprint </a:t>
            </a:r>
            <a:r>
              <a:rPr lang="en-US" altLang="zh-CN" sz="2000">
                <a:solidFill>
                  <a:schemeClr val="bg1"/>
                </a:solidFill>
              </a:rPr>
              <a:t>3</a:t>
            </a:r>
            <a:endParaRPr lang="en-US" altLang="zh-CN" sz="2000" b="0" kern="1200">
              <a:solidFill>
                <a:schemeClr val="bg1"/>
              </a:solidFill>
              <a:effectLst/>
              <a:latin typeface="+mn-lt"/>
            </a:endParaRPr>
          </a:p>
          <a:p>
            <a:pPr marL="342900" marR="0" indent="-342900">
              <a:lnSpc>
                <a:spcPct val="90000"/>
              </a:lnSpc>
              <a:spcBef>
                <a:spcPts val="1000"/>
              </a:spcBef>
              <a:spcAft>
                <a:spcPts val="0"/>
              </a:spcAft>
              <a:buFont typeface="Wingdings" pitchFamily="2" charset="2"/>
              <a:buChar char="Ø"/>
            </a:pPr>
            <a:r>
              <a:rPr lang="en-US" altLang="zh-CN" sz="2000" b="0" kern="1200">
                <a:solidFill>
                  <a:schemeClr val="bg1"/>
                </a:solidFill>
                <a:effectLst/>
                <a:latin typeface="+mn-lt"/>
                <a:ea typeface="+mn-ea"/>
                <a:cs typeface="+mn-cs"/>
              </a:rPr>
              <a:t>﻿﻿Live application demo</a:t>
            </a:r>
            <a:endParaRPr lang="en-US" altLang="zh-CN" sz="2000" b="0" kern="1200">
              <a:solidFill>
                <a:schemeClr val="bg1"/>
              </a:solidFill>
              <a:effectLst/>
              <a:latin typeface="+mn-lt"/>
            </a:endParaRPr>
          </a:p>
          <a:p>
            <a:pPr>
              <a:lnSpc>
                <a:spcPct val="90000"/>
              </a:lnSpc>
              <a:spcBef>
                <a:spcPts val="1000"/>
              </a:spcBef>
            </a:pPr>
            <a:endParaRPr lang="en-US" altLang="zh-CN" sz="2000">
              <a:solidFill>
                <a:schemeClr val="bg1"/>
              </a:solidFill>
            </a:endParaRPr>
          </a:p>
        </p:txBody>
      </p:sp>
      <p:pic>
        <p:nvPicPr>
          <p:cNvPr id="4" name="Picture 3" descr="A logo for a company&#10;&#10;Description automatically generated">
            <a:extLst>
              <a:ext uri="{FF2B5EF4-FFF2-40B4-BE49-F238E27FC236}">
                <a16:creationId xmlns:a16="http://schemas.microsoft.com/office/drawing/2014/main" id="{C8159624-8FD2-F291-FAA5-06BF21FD032F}"/>
              </a:ext>
            </a:extLst>
          </p:cNvPr>
          <p:cNvPicPr>
            <a:picLocks noChangeAspect="1"/>
          </p:cNvPicPr>
          <p:nvPr/>
        </p:nvPicPr>
        <p:blipFill>
          <a:blip r:embed="rId2"/>
          <a:stretch>
            <a:fillRect/>
          </a:stretch>
        </p:blipFill>
        <p:spPr>
          <a:xfrm>
            <a:off x="11289030" y="1714"/>
            <a:ext cx="903732" cy="886587"/>
          </a:xfrm>
          <a:prstGeom prst="rect">
            <a:avLst/>
          </a:prstGeom>
        </p:spPr>
      </p:pic>
      <p:pic>
        <p:nvPicPr>
          <p:cNvPr id="7" name="Picture 6" descr="A group of people sitting around a table with a drawing on paper">
            <a:extLst>
              <a:ext uri="{FF2B5EF4-FFF2-40B4-BE49-F238E27FC236}">
                <a16:creationId xmlns:a16="http://schemas.microsoft.com/office/drawing/2014/main" id="{E1CA6E1A-2920-5AD7-8279-B8DF4978C1A8}"/>
              </a:ext>
            </a:extLst>
          </p:cNvPr>
          <p:cNvPicPr>
            <a:picLocks noChangeAspect="1"/>
          </p:cNvPicPr>
          <p:nvPr/>
        </p:nvPicPr>
        <p:blipFill>
          <a:blip r:embed="rId3"/>
          <a:stretch>
            <a:fillRect/>
          </a:stretch>
        </p:blipFill>
        <p:spPr>
          <a:xfrm>
            <a:off x="5410661" y="1048720"/>
            <a:ext cx="5516476" cy="4670155"/>
          </a:xfrm>
          <a:prstGeom prst="rect">
            <a:avLst/>
          </a:prstGeom>
        </p:spPr>
      </p:pic>
    </p:spTree>
    <p:extLst>
      <p:ext uri="{BB962C8B-B14F-4D97-AF65-F5344CB8AC3E}">
        <p14:creationId xmlns:p14="http://schemas.microsoft.com/office/powerpoint/2010/main" val="157703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a:xfrm>
            <a:off x="394100" y="339177"/>
            <a:ext cx="10515600" cy="1115434"/>
          </a:xfrm>
        </p:spPr>
        <p:txBody>
          <a:bodyPr/>
          <a:lstStyle/>
          <a:p>
            <a:r>
              <a:rPr lang="en-US"/>
              <a:t>Sprint 2 Recap</a:t>
            </a:r>
          </a:p>
        </p:txBody>
      </p:sp>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2"/>
          <a:stretch>
            <a:fillRect/>
          </a:stretch>
        </p:blipFill>
        <p:spPr>
          <a:xfrm>
            <a:off x="11289030" y="1714"/>
            <a:ext cx="903732" cy="886587"/>
          </a:xfrm>
          <a:prstGeom prst="rect">
            <a:avLst/>
          </a:prstGeom>
        </p:spPr>
      </p:pic>
      <p:sp>
        <p:nvSpPr>
          <p:cNvPr id="3" name="TextBox 2">
            <a:extLst>
              <a:ext uri="{FF2B5EF4-FFF2-40B4-BE49-F238E27FC236}">
                <a16:creationId xmlns:a16="http://schemas.microsoft.com/office/drawing/2014/main" id="{4A1400E5-4D4F-F9D5-B66B-C3FAE69DE895}"/>
              </a:ext>
            </a:extLst>
          </p:cNvPr>
          <p:cNvSpPr txBox="1"/>
          <p:nvPr/>
        </p:nvSpPr>
        <p:spPr>
          <a:xfrm>
            <a:off x="526943" y="1453018"/>
            <a:ext cx="942038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600">
                <a:solidFill>
                  <a:schemeClr val="bg1"/>
                </a:solidFill>
              </a:rPr>
              <a:t>Developed ML model. </a:t>
            </a:r>
          </a:p>
          <a:p>
            <a:pPr marL="285750" indent="-285750">
              <a:buFont typeface="Arial"/>
              <a:buChar char="•"/>
            </a:pPr>
            <a:r>
              <a:rPr lang="en-US" sz="3600">
                <a:solidFill>
                  <a:schemeClr val="bg1"/>
                </a:solidFill>
              </a:rPr>
              <a:t>Created UI Design (Login and Home page, Search </a:t>
            </a:r>
            <a:r>
              <a:rPr lang="en-US" sz="3600" err="1">
                <a:solidFill>
                  <a:schemeClr val="bg1"/>
                </a:solidFill>
              </a:rPr>
              <a:t>Textbar</a:t>
            </a:r>
            <a:r>
              <a:rPr lang="en-US" sz="3600">
                <a:solidFill>
                  <a:schemeClr val="bg1"/>
                </a:solidFill>
              </a:rPr>
              <a:t>). </a:t>
            </a:r>
          </a:p>
          <a:p>
            <a:pPr marL="285750" indent="-285750">
              <a:buFont typeface="Arial"/>
              <a:buChar char="•"/>
            </a:pPr>
            <a:r>
              <a:rPr lang="en-US" sz="3600">
                <a:solidFill>
                  <a:schemeClr val="bg1"/>
                </a:solidFill>
              </a:rPr>
              <a:t>Created Architecture, ER and Sequence Diagram.</a:t>
            </a:r>
          </a:p>
          <a:p>
            <a:pPr marL="285750" indent="-285750">
              <a:buFont typeface="Arial"/>
              <a:buChar char="•"/>
            </a:pPr>
            <a:r>
              <a:rPr lang="en-US" sz="3600">
                <a:solidFill>
                  <a:schemeClr val="bg1"/>
                </a:solidFill>
              </a:rPr>
              <a:t>Created backend to train ML model.</a:t>
            </a:r>
          </a:p>
          <a:p>
            <a:pPr marL="285750" indent="-285750">
              <a:buFont typeface="Arial"/>
              <a:buChar char="•"/>
            </a:pPr>
            <a:r>
              <a:rPr lang="en-US" sz="3600">
                <a:solidFill>
                  <a:schemeClr val="bg1"/>
                </a:solidFill>
              </a:rPr>
              <a:t>Tested Backend and frontend functionality. </a:t>
            </a:r>
          </a:p>
          <a:p>
            <a:endParaRPr lang="en-US" sz="3600">
              <a:solidFill>
                <a:schemeClr val="bg1"/>
              </a:solidFill>
            </a:endParaRPr>
          </a:p>
        </p:txBody>
      </p:sp>
    </p:spTree>
    <p:extLst>
      <p:ext uri="{BB962C8B-B14F-4D97-AF65-F5344CB8AC3E}">
        <p14:creationId xmlns:p14="http://schemas.microsoft.com/office/powerpoint/2010/main" val="395264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br>
              <a:rPr lang="en-US" b="0">
                <a:solidFill>
                  <a:srgbClr val="000000"/>
                </a:solidFill>
                <a:latin typeface="Times"/>
                <a:cs typeface="Times"/>
              </a:rPr>
            </a:br>
            <a:r>
              <a:rPr lang="en-US" sz="3200" b="0">
                <a:latin typeface="Times"/>
                <a:cs typeface="Times"/>
              </a:rPr>
              <a:t>Sprint 2</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stretch>
            <a:fillRect/>
          </a:stretch>
        </p:blipFill>
        <p:spPr>
          <a:xfrm>
            <a:off x="11289030" y="1714"/>
            <a:ext cx="903732" cy="886587"/>
          </a:xfrm>
          <a:prstGeom prst="rect">
            <a:avLst/>
          </a:prstGeom>
        </p:spPr>
      </p:pic>
      <p:pic>
        <p:nvPicPr>
          <p:cNvPr id="9" name="Picture 8" descr="A screenshot of a computer error&#10;&#10;Description automatically generated">
            <a:extLst>
              <a:ext uri="{FF2B5EF4-FFF2-40B4-BE49-F238E27FC236}">
                <a16:creationId xmlns:a16="http://schemas.microsoft.com/office/drawing/2014/main" id="{97A879A6-5411-CE99-48C2-1E37CF48CE05}"/>
              </a:ext>
            </a:extLst>
          </p:cNvPr>
          <p:cNvPicPr>
            <a:picLocks noChangeAspect="1"/>
          </p:cNvPicPr>
          <p:nvPr/>
        </p:nvPicPr>
        <p:blipFill>
          <a:blip r:embed="rId3"/>
          <a:stretch>
            <a:fillRect/>
          </a:stretch>
        </p:blipFill>
        <p:spPr>
          <a:xfrm>
            <a:off x="923441" y="1674226"/>
            <a:ext cx="10642170" cy="4279297"/>
          </a:xfrm>
          <a:prstGeom prst="rect">
            <a:avLst/>
          </a:prstGeom>
        </p:spPr>
      </p:pic>
    </p:spTree>
    <p:extLst>
      <p:ext uri="{BB962C8B-B14F-4D97-AF65-F5344CB8AC3E}">
        <p14:creationId xmlns:p14="http://schemas.microsoft.com/office/powerpoint/2010/main" val="180265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br>
              <a:rPr lang="en-US"/>
            </a:br>
            <a:r>
              <a:rPr lang="en-US" sz="3200" b="0">
                <a:latin typeface="Times"/>
                <a:cs typeface="Times"/>
              </a:rPr>
              <a:t>Sprint 2</a:t>
            </a:r>
            <a:endParaRPr lang="en-US"/>
          </a:p>
        </p:txBody>
      </p:sp>
      <p:pic>
        <p:nvPicPr>
          <p:cNvPr id="5" name="Picture 4" descr="A logo for a company&#10;&#10;Description automatically generated">
            <a:extLst>
              <a:ext uri="{FF2B5EF4-FFF2-40B4-BE49-F238E27FC236}">
                <a16:creationId xmlns:a16="http://schemas.microsoft.com/office/drawing/2014/main" id="{41186641-F47B-7FC2-B3CD-3AFF6DBAF1C4}"/>
              </a:ext>
            </a:extLst>
          </p:cNvPr>
          <p:cNvPicPr>
            <a:picLocks noChangeAspect="1"/>
          </p:cNvPicPr>
          <p:nvPr/>
        </p:nvPicPr>
        <p:blipFill>
          <a:blip r:embed="rId2"/>
          <a:stretch>
            <a:fillRect/>
          </a:stretch>
        </p:blipFill>
        <p:spPr>
          <a:xfrm>
            <a:off x="11289030" y="1714"/>
            <a:ext cx="903732" cy="88658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00FA4BC-6564-06B1-9BEC-59E4FE2C03DF}"/>
              </a:ext>
            </a:extLst>
          </p:cNvPr>
          <p:cNvPicPr>
            <a:picLocks noChangeAspect="1"/>
          </p:cNvPicPr>
          <p:nvPr/>
        </p:nvPicPr>
        <p:blipFill>
          <a:blip r:embed="rId3"/>
          <a:stretch>
            <a:fillRect/>
          </a:stretch>
        </p:blipFill>
        <p:spPr>
          <a:xfrm>
            <a:off x="1377485" y="1622510"/>
            <a:ext cx="8974686" cy="4788604"/>
          </a:xfrm>
          <a:prstGeom prst="rect">
            <a:avLst/>
          </a:prstGeom>
        </p:spPr>
      </p:pic>
    </p:spTree>
    <p:extLst>
      <p:ext uri="{BB962C8B-B14F-4D97-AF65-F5344CB8AC3E}">
        <p14:creationId xmlns:p14="http://schemas.microsoft.com/office/powerpoint/2010/main" val="380300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br>
              <a:rPr lang="en-US"/>
            </a:br>
            <a:r>
              <a:rPr lang="en-US" sz="3200" b="0">
                <a:latin typeface="Times"/>
                <a:cs typeface="Times"/>
              </a:rPr>
              <a:t>Sprint 3</a:t>
            </a:r>
            <a:endParaRPr lang="en-US"/>
          </a:p>
        </p:txBody>
      </p:sp>
      <p:pic>
        <p:nvPicPr>
          <p:cNvPr id="5" name="Picture 4" descr="A logo for a company&#10;&#10;Description automatically generated">
            <a:extLst>
              <a:ext uri="{FF2B5EF4-FFF2-40B4-BE49-F238E27FC236}">
                <a16:creationId xmlns:a16="http://schemas.microsoft.com/office/drawing/2014/main" id="{41186641-F47B-7FC2-B3CD-3AFF6DBAF1C4}"/>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survey&#10;&#10;Description automatically generated">
            <a:extLst>
              <a:ext uri="{FF2B5EF4-FFF2-40B4-BE49-F238E27FC236}">
                <a16:creationId xmlns:a16="http://schemas.microsoft.com/office/drawing/2014/main" id="{9BE54F69-E7C5-F707-1D1A-0AA5402DC876}"/>
              </a:ext>
            </a:extLst>
          </p:cNvPr>
          <p:cNvPicPr>
            <a:picLocks noChangeAspect="1"/>
          </p:cNvPicPr>
          <p:nvPr/>
        </p:nvPicPr>
        <p:blipFill>
          <a:blip r:embed="rId3"/>
          <a:stretch>
            <a:fillRect/>
          </a:stretch>
        </p:blipFill>
        <p:spPr>
          <a:xfrm>
            <a:off x="1143000" y="1568826"/>
            <a:ext cx="9182747" cy="5121655"/>
          </a:xfrm>
          <a:prstGeom prst="rect">
            <a:avLst/>
          </a:prstGeom>
        </p:spPr>
      </p:pic>
    </p:spTree>
    <p:extLst>
      <p:ext uri="{BB962C8B-B14F-4D97-AF65-F5344CB8AC3E}">
        <p14:creationId xmlns:p14="http://schemas.microsoft.com/office/powerpoint/2010/main" val="3752035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br>
              <a:rPr lang="en-US"/>
            </a:br>
            <a:r>
              <a:rPr lang="en-US" sz="3200" b="0">
                <a:latin typeface="Times"/>
                <a:cs typeface="Times"/>
              </a:rPr>
              <a:t>Sprint 4</a:t>
            </a:r>
            <a:endParaRPr lang="en-US"/>
          </a:p>
        </p:txBody>
      </p:sp>
      <p:pic>
        <p:nvPicPr>
          <p:cNvPr id="5" name="Picture 4" descr="A logo for a company&#10;&#10;Description automatically generated">
            <a:extLst>
              <a:ext uri="{FF2B5EF4-FFF2-40B4-BE49-F238E27FC236}">
                <a16:creationId xmlns:a16="http://schemas.microsoft.com/office/drawing/2014/main" id="{41186641-F47B-7FC2-B3CD-3AFF6DBAF1C4}"/>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list of information on a white background&#10;&#10;Description automatically generated">
            <a:extLst>
              <a:ext uri="{FF2B5EF4-FFF2-40B4-BE49-F238E27FC236}">
                <a16:creationId xmlns:a16="http://schemas.microsoft.com/office/drawing/2014/main" id="{2A9184AA-1569-E5B1-1E44-B92B0DE6FFCF}"/>
              </a:ext>
            </a:extLst>
          </p:cNvPr>
          <p:cNvPicPr>
            <a:picLocks noChangeAspect="1"/>
          </p:cNvPicPr>
          <p:nvPr/>
        </p:nvPicPr>
        <p:blipFill>
          <a:blip r:embed="rId3"/>
          <a:stretch>
            <a:fillRect/>
          </a:stretch>
        </p:blipFill>
        <p:spPr>
          <a:xfrm>
            <a:off x="723254" y="1837778"/>
            <a:ext cx="10751950" cy="3795918"/>
          </a:xfrm>
          <a:prstGeom prst="rect">
            <a:avLst/>
          </a:prstGeom>
        </p:spPr>
      </p:pic>
    </p:spTree>
    <p:extLst>
      <p:ext uri="{BB962C8B-B14F-4D97-AF65-F5344CB8AC3E}">
        <p14:creationId xmlns:p14="http://schemas.microsoft.com/office/powerpoint/2010/main" val="180413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581186" y="350003"/>
            <a:ext cx="9144000" cy="665941"/>
          </a:xfrm>
        </p:spPr>
        <p:txBody>
          <a:bodyPr/>
          <a:lstStyle/>
          <a:p>
            <a:pPr algn="l"/>
            <a:br>
              <a:rPr lang="en-US"/>
            </a:br>
            <a:br>
              <a:rPr lang="en-US"/>
            </a:br>
            <a:r>
              <a:rPr lang="en-US">
                <a:solidFill>
                  <a:schemeClr val="bg1"/>
                </a:solidFill>
              </a:rPr>
              <a:t>Sprint 3 backlog</a:t>
            </a:r>
          </a:p>
        </p:txBody>
      </p:sp>
      <p:sp>
        <p:nvSpPr>
          <p:cNvPr id="3" name="Subtitle 2">
            <a:extLst>
              <a:ext uri="{FF2B5EF4-FFF2-40B4-BE49-F238E27FC236}">
                <a16:creationId xmlns:a16="http://schemas.microsoft.com/office/drawing/2014/main" id="{3272A099-5638-54A9-FA29-BC22898888CE}"/>
              </a:ext>
            </a:extLst>
          </p:cNvPr>
          <p:cNvSpPr>
            <a:spLocks noGrp="1"/>
          </p:cNvSpPr>
          <p:nvPr>
            <p:ph type="subTitle" idx="1"/>
          </p:nvPr>
        </p:nvSpPr>
        <p:spPr>
          <a:xfrm>
            <a:off x="1524000" y="3429000"/>
            <a:ext cx="9144000" cy="1965960"/>
          </a:xfrm>
        </p:spPr>
        <p:txBody>
          <a:bodyPr vert="horz" lIns="91440" tIns="45720" rIns="91440" bIns="45720" rtlCol="0" anchor="t">
            <a:noAutofit/>
          </a:bodyPr>
          <a:lstStyle/>
          <a:p>
            <a:pPr algn="l"/>
            <a:endParaRPr lang="en-US">
              <a:solidFill>
                <a:schemeClr val="bg1"/>
              </a:solidFill>
            </a:endParaRP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screenshot of a survey&#10;&#10;Description automatically generated">
            <a:extLst>
              <a:ext uri="{FF2B5EF4-FFF2-40B4-BE49-F238E27FC236}">
                <a16:creationId xmlns:a16="http://schemas.microsoft.com/office/drawing/2014/main" id="{A0A1BC07-DC0D-4D58-8BE8-6B388048C8A2}"/>
              </a:ext>
            </a:extLst>
          </p:cNvPr>
          <p:cNvPicPr>
            <a:picLocks noChangeAspect="1"/>
          </p:cNvPicPr>
          <p:nvPr/>
        </p:nvPicPr>
        <p:blipFill>
          <a:blip r:embed="rId3"/>
          <a:stretch>
            <a:fillRect/>
          </a:stretch>
        </p:blipFill>
        <p:spPr>
          <a:xfrm>
            <a:off x="723254" y="1223407"/>
            <a:ext cx="9944746" cy="5037577"/>
          </a:xfrm>
          <a:prstGeom prst="rect">
            <a:avLst/>
          </a:prstGeom>
        </p:spPr>
      </p:pic>
    </p:spTree>
    <p:extLst>
      <p:ext uri="{BB962C8B-B14F-4D97-AF65-F5344CB8AC3E}">
        <p14:creationId xmlns:p14="http://schemas.microsoft.com/office/powerpoint/2010/main" val="426974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b="0">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FFE3A6E-497D-CA5C-551E-6EBADEE25CC7}"/>
              </a:ext>
            </a:extLst>
          </p:cNvPr>
          <p:cNvPicPr>
            <a:picLocks noChangeAspect="1"/>
          </p:cNvPicPr>
          <p:nvPr/>
        </p:nvPicPr>
        <p:blipFill>
          <a:blip r:embed="rId3"/>
          <a:stretch>
            <a:fillRect/>
          </a:stretch>
        </p:blipFill>
        <p:spPr>
          <a:xfrm>
            <a:off x="984356" y="1054239"/>
            <a:ext cx="9748031" cy="5460197"/>
          </a:xfrm>
          <a:prstGeom prst="rect">
            <a:avLst/>
          </a:prstGeom>
        </p:spPr>
      </p:pic>
    </p:spTree>
    <p:extLst>
      <p:ext uri="{BB962C8B-B14F-4D97-AF65-F5344CB8AC3E}">
        <p14:creationId xmlns:p14="http://schemas.microsoft.com/office/powerpoint/2010/main" val="846616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5C0-DE37-A88B-0ADE-9504C597F236}"/>
              </a:ext>
            </a:extLst>
          </p:cNvPr>
          <p:cNvSpPr>
            <a:spLocks noGrp="1"/>
          </p:cNvSpPr>
          <p:nvPr>
            <p:ph type="title"/>
          </p:nvPr>
        </p:nvSpPr>
        <p:spPr>
          <a:xfrm>
            <a:off x="509574" y="2096892"/>
            <a:ext cx="5117162" cy="1325563"/>
          </a:xfrm>
        </p:spPr>
        <p:txBody>
          <a:bodyPr anchor="ctr">
            <a:normAutofit/>
          </a:bodyPr>
          <a:lstStyle/>
          <a:p>
            <a:r>
              <a:rPr lang="en-US" sz="6000"/>
              <a:t>Metrics</a:t>
            </a:r>
          </a:p>
        </p:txBody>
      </p:sp>
      <p:pic>
        <p:nvPicPr>
          <p:cNvPr id="6" name="Picture 5" descr="High angle view of rulers against a white background">
            <a:extLst>
              <a:ext uri="{FF2B5EF4-FFF2-40B4-BE49-F238E27FC236}">
                <a16:creationId xmlns:a16="http://schemas.microsoft.com/office/drawing/2014/main" id="{49D7674C-1640-CBC0-5BAE-BB8CC00C9BAE}"/>
              </a:ext>
            </a:extLst>
          </p:cNvPr>
          <p:cNvPicPr>
            <a:picLocks noChangeAspect="1"/>
          </p:cNvPicPr>
          <p:nvPr/>
        </p:nvPicPr>
        <p:blipFill rotWithShape="1">
          <a:blip r:embed="rId2"/>
          <a:srcRect l="36588" r="704" b="-10"/>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4" name="Picture 3" descr="A logo for a company&#10;&#10;Description automatically generated">
            <a:extLst>
              <a:ext uri="{FF2B5EF4-FFF2-40B4-BE49-F238E27FC236}">
                <a16:creationId xmlns:a16="http://schemas.microsoft.com/office/drawing/2014/main" id="{B9B3F6B5-7428-B2F1-35DC-B345A080EC0C}"/>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52355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153508"/>
            <a:ext cx="10515600" cy="1115434"/>
          </a:xfrm>
        </p:spPr>
        <p:txBody>
          <a:bodyPr/>
          <a:lstStyle/>
          <a:p>
            <a:r>
              <a:rPr lang="en-US"/>
              <a:t>Team Velocity</a:t>
            </a:r>
          </a:p>
        </p:txBody>
      </p:sp>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graph with a green rectangle&#10;&#10;Description automatically generated">
            <a:extLst>
              <a:ext uri="{FF2B5EF4-FFF2-40B4-BE49-F238E27FC236}">
                <a16:creationId xmlns:a16="http://schemas.microsoft.com/office/drawing/2014/main" id="{F72BB506-209D-F4F8-9A04-00A3C70010EE}"/>
              </a:ext>
            </a:extLst>
          </p:cNvPr>
          <p:cNvPicPr>
            <a:picLocks noChangeAspect="1"/>
          </p:cNvPicPr>
          <p:nvPr/>
        </p:nvPicPr>
        <p:blipFill>
          <a:blip r:embed="rId3"/>
          <a:stretch>
            <a:fillRect/>
          </a:stretch>
        </p:blipFill>
        <p:spPr>
          <a:xfrm>
            <a:off x="555356" y="1135753"/>
            <a:ext cx="9479798" cy="4651070"/>
          </a:xfrm>
          <a:prstGeom prst="rect">
            <a:avLst/>
          </a:prstGeom>
        </p:spPr>
      </p:pic>
      <p:sp>
        <p:nvSpPr>
          <p:cNvPr id="5" name="TextBox 4">
            <a:extLst>
              <a:ext uri="{FF2B5EF4-FFF2-40B4-BE49-F238E27FC236}">
                <a16:creationId xmlns:a16="http://schemas.microsoft.com/office/drawing/2014/main" id="{3F625C6E-CFB0-083F-B65F-B36D99993967}"/>
              </a:ext>
            </a:extLst>
          </p:cNvPr>
          <p:cNvSpPr txBox="1"/>
          <p:nvPr/>
        </p:nvSpPr>
        <p:spPr>
          <a:xfrm>
            <a:off x="607016" y="6044338"/>
            <a:ext cx="5333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ea typeface="微软雅黑"/>
                <a:cs typeface="Posterama"/>
              </a:rPr>
              <a:t>Completed/</a:t>
            </a:r>
            <a:r>
              <a:rPr lang="en-US" sz="2000" err="1">
                <a:solidFill>
                  <a:prstClr val="white"/>
                </a:solidFill>
                <a:latin typeface="Abadi"/>
                <a:ea typeface="微软雅黑"/>
                <a:cs typeface="Posterama"/>
              </a:rPr>
              <a:t>Commited</a:t>
            </a:r>
            <a:r>
              <a:rPr lang="en-US" sz="2000">
                <a:solidFill>
                  <a:prstClr val="white"/>
                </a:solidFill>
                <a:latin typeface="Abadi"/>
                <a:ea typeface="微软雅黑"/>
                <a:cs typeface="Posterama"/>
              </a:rPr>
              <a:t> Ratio : 82.35 %</a:t>
            </a:r>
            <a:endParaRPr lang="en-US" sz="2000">
              <a:solidFill>
                <a:prstClr val="white"/>
              </a:solidFill>
              <a:latin typeface="Abadi"/>
              <a:ea typeface="微软雅黑"/>
              <a:cs typeface="Posterama" panose="020B0504020200020000" pitchFamily="34" charset="0"/>
            </a:endParaRPr>
          </a:p>
        </p:txBody>
      </p:sp>
    </p:spTree>
    <p:extLst>
      <p:ext uri="{BB962C8B-B14F-4D97-AF65-F5344CB8AC3E}">
        <p14:creationId xmlns:p14="http://schemas.microsoft.com/office/powerpoint/2010/main" val="1342819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p:txBody>
          <a:bodyPr/>
          <a:lstStyle/>
          <a:p>
            <a:r>
              <a:rPr lang="en-US"/>
              <a:t>Sprint 2 Burndown Chart</a:t>
            </a:r>
          </a:p>
        </p:txBody>
      </p:sp>
      <p:pic>
        <p:nvPicPr>
          <p:cNvPr id="5" name="Picture 4" descr="A graph with blue and orange lines&#10;&#10;Description automatically generated">
            <a:extLst>
              <a:ext uri="{FF2B5EF4-FFF2-40B4-BE49-F238E27FC236}">
                <a16:creationId xmlns:a16="http://schemas.microsoft.com/office/drawing/2014/main" id="{C8DD97B9-56C9-62A1-1207-0CE62329E783}"/>
              </a:ext>
            </a:extLst>
          </p:cNvPr>
          <p:cNvPicPr>
            <a:picLocks noChangeAspect="1"/>
          </p:cNvPicPr>
          <p:nvPr/>
        </p:nvPicPr>
        <p:blipFill>
          <a:blip r:embed="rId2"/>
          <a:stretch>
            <a:fillRect/>
          </a:stretch>
        </p:blipFill>
        <p:spPr>
          <a:xfrm>
            <a:off x="767015" y="1583881"/>
            <a:ext cx="9174756" cy="4592688"/>
          </a:xfrm>
          <a:prstGeom prst="rect">
            <a:avLst/>
          </a:prstGeom>
        </p:spPr>
      </p:pic>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34606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a:xfrm>
            <a:off x="242874" y="519443"/>
            <a:ext cx="3909993" cy="3629708"/>
          </a:xfrm>
        </p:spPr>
        <p:txBody>
          <a:bodyPr/>
          <a:lstStyle/>
          <a:p>
            <a:r>
              <a:rPr lang="en-US"/>
              <a:t>Meet our team</a:t>
            </a:r>
            <a:br>
              <a:rPr lang="en-US"/>
            </a:br>
            <a:endParaRPr lang="en-US"/>
          </a:p>
        </p:txBody>
      </p:sp>
      <p:pic>
        <p:nvPicPr>
          <p:cNvPr id="111" name="Picture Placeholder 110" descr="A person in a suit sitting on a yellow bench&#10;&#10;Description automatically generated">
            <a:extLst>
              <a:ext uri="{FF2B5EF4-FFF2-40B4-BE49-F238E27FC236}">
                <a16:creationId xmlns:a16="http://schemas.microsoft.com/office/drawing/2014/main" id="{04625439-B7AD-2BC9-2A2B-DADABE1A1397}"/>
              </a:ext>
            </a:extLst>
          </p:cNvPr>
          <p:cNvPicPr>
            <a:picLocks noGrp="1" noChangeAspect="1"/>
          </p:cNvPicPr>
          <p:nvPr>
            <p:ph type="pic" sz="quarter" idx="48"/>
          </p:nvPr>
        </p:nvPicPr>
        <p:blipFill>
          <a:blip r:embed="rId3"/>
          <a:srcRect t="7134" b="7134"/>
          <a:stretch>
            <a:fillRect/>
          </a:stretch>
        </p:blipFill>
        <p:spPr>
          <a:xfrm>
            <a:off x="4235072" y="436455"/>
            <a:ext cx="1173264" cy="1357920"/>
          </a:xfrm>
        </p:spPr>
      </p:pic>
      <p:pic>
        <p:nvPicPr>
          <p:cNvPr id="121" name="Picture Placeholder 120" descr="A person sitting in front of a tree with lights&#10;&#10;Description automatically generated">
            <a:extLst>
              <a:ext uri="{FF2B5EF4-FFF2-40B4-BE49-F238E27FC236}">
                <a16:creationId xmlns:a16="http://schemas.microsoft.com/office/drawing/2014/main" id="{4568A05E-568F-7101-D7A6-0C522498DB2B}"/>
              </a:ext>
            </a:extLst>
          </p:cNvPr>
          <p:cNvPicPr>
            <a:picLocks noGrp="1" noChangeAspect="1"/>
          </p:cNvPicPr>
          <p:nvPr>
            <p:ph type="pic" sz="quarter" idx="70"/>
          </p:nvPr>
        </p:nvPicPr>
        <p:blipFill>
          <a:blip r:embed="rId4"/>
          <a:srcRect t="6620" b="6620"/>
          <a:stretch>
            <a:fillRect/>
          </a:stretch>
        </p:blipFill>
        <p:spPr>
          <a:xfrm>
            <a:off x="4235072" y="3571991"/>
            <a:ext cx="1173264" cy="1357920"/>
          </a:xfrm>
        </p:spPr>
      </p:pic>
      <p:pic>
        <p:nvPicPr>
          <p:cNvPr id="124" name="Picture Placeholder 123">
            <a:extLst>
              <a:ext uri="{FF2B5EF4-FFF2-40B4-BE49-F238E27FC236}">
                <a16:creationId xmlns:a16="http://schemas.microsoft.com/office/drawing/2014/main" id="{99B69C8C-61F7-EF1C-0DBE-5B067A632CF0}"/>
              </a:ext>
            </a:extLst>
          </p:cNvPr>
          <p:cNvPicPr>
            <a:picLocks noGrp="1" noChangeAspect="1"/>
          </p:cNvPicPr>
          <p:nvPr>
            <p:ph type="pic" sz="quarter" idx="71"/>
          </p:nvPr>
        </p:nvPicPr>
        <p:blipFill rotWithShape="1">
          <a:blip r:embed="rId5"/>
          <a:srcRect t="19484" b="19484"/>
          <a:stretch/>
        </p:blipFill>
        <p:spPr>
          <a:xfrm>
            <a:off x="4239422" y="5136772"/>
            <a:ext cx="1173457" cy="1273201"/>
          </a:xfrm>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a:cs typeface="Posterama"/>
              </a:rPr>
              <a:t>Suraj Salunke</a:t>
            </a:r>
            <a:endParaRPr lang="en-US" altLang="zh-CN"/>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vert="horz" lIns="91440" tIns="45720" rIns="91440" bIns="45720" rtlCol="0" anchor="t">
            <a:noAutofit/>
          </a:bodyPr>
          <a:lstStyle/>
          <a:p>
            <a:r>
              <a:rPr lang="en-US">
                <a:cs typeface="Posterama"/>
              </a:rPr>
              <a:t>Quality Analyst &amp; Developer</a:t>
            </a:r>
            <a:endParaRPr lang="en-US"/>
          </a:p>
          <a:p>
            <a:endParaRPr lang="en-US"/>
          </a:p>
          <a:p>
            <a:endParaRPr lang="en-US"/>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a:cs typeface="Posterama"/>
              </a:rPr>
              <a:t>Kavita </a:t>
            </a:r>
            <a:r>
              <a:rPr lang="en-US" altLang="zh-CN" err="1">
                <a:cs typeface="Posterama"/>
              </a:rPr>
              <a:t>Kamtekar</a:t>
            </a:r>
            <a:endParaRPr lang="en-US" altLang="zh-CN" err="1"/>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vert="horz" lIns="91440" tIns="45720" rIns="91440" bIns="45720" rtlCol="0" anchor="t">
            <a:noAutofit/>
          </a:bodyPr>
          <a:lstStyle/>
          <a:p>
            <a:r>
              <a:rPr lang="en-US" altLang="zh-CN">
                <a:cs typeface="Posterama"/>
              </a:rPr>
              <a:t>Full Stack Developer</a:t>
            </a:r>
            <a:endParaRPr lang="en-US" altLang="zh-CN"/>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a:cs typeface="Posterama"/>
              </a:rPr>
              <a:t>Gayatri Kulkarni</a:t>
            </a:r>
            <a:endParaRPr lang="en-US" altLang="zh-CN"/>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vert="horz" lIns="91440" tIns="45720" rIns="91440" bIns="45720" rtlCol="0" anchor="t">
            <a:noAutofit/>
          </a:bodyPr>
          <a:lstStyle/>
          <a:p>
            <a:r>
              <a:rPr lang="en-US" altLang="zh-CN">
                <a:cs typeface="Posterama"/>
              </a:rPr>
              <a:t>Developer</a:t>
            </a:r>
            <a:endParaRPr lang="en-US" altLang="zh-CN"/>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a:cs typeface="Posterama"/>
              </a:rPr>
              <a:t>Sai Kumar Tata</a:t>
            </a:r>
            <a:endParaRPr lang="en-US" altLang="zh-CN"/>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vert="horz" lIns="91440" tIns="45720" rIns="91440" bIns="45720" rtlCol="0" anchor="t">
            <a:noAutofit/>
          </a:bodyPr>
          <a:lstStyle/>
          <a:p>
            <a:r>
              <a:rPr lang="en-US" altLang="zh-CN">
                <a:cs typeface="Posterama"/>
              </a:rPr>
              <a:t>Developer &amp; Desigining </a:t>
            </a:r>
            <a:endParaRPr lang="en-US" altLang="zh-CN"/>
          </a:p>
          <a:p>
            <a:endParaRPr lang="en-US" altLang="zh-CN"/>
          </a:p>
        </p:txBody>
      </p:sp>
      <p:pic>
        <p:nvPicPr>
          <p:cNvPr id="105" name="Picture Placeholder 104">
            <a:extLst>
              <a:ext uri="{FF2B5EF4-FFF2-40B4-BE49-F238E27FC236}">
                <a16:creationId xmlns:a16="http://schemas.microsoft.com/office/drawing/2014/main" id="{57158F0D-ABAB-F883-0EB2-0F2E0CFCD3E1}"/>
              </a:ext>
            </a:extLst>
          </p:cNvPr>
          <p:cNvPicPr>
            <a:picLocks noGrp="1" noChangeAspect="1"/>
          </p:cNvPicPr>
          <p:nvPr>
            <p:ph type="pic" sz="quarter" idx="72"/>
          </p:nvPr>
        </p:nvPicPr>
        <p:blipFill>
          <a:blip r:embed="rId6"/>
          <a:srcRect l="15939" r="15939"/>
          <a:stretch>
            <a:fillRect/>
          </a:stretch>
        </p:blipFill>
        <p:spPr>
          <a:xfrm>
            <a:off x="8089224" y="475532"/>
            <a:ext cx="1173264" cy="1357920"/>
          </a:xfrm>
        </p:spPr>
      </p:pic>
      <p:pic>
        <p:nvPicPr>
          <p:cNvPr id="100" name="Picture Placeholder 99" descr="A person standing on a bridge with a city in the background&#10;&#10;Description automatically generated">
            <a:extLst>
              <a:ext uri="{FF2B5EF4-FFF2-40B4-BE49-F238E27FC236}">
                <a16:creationId xmlns:a16="http://schemas.microsoft.com/office/drawing/2014/main" id="{37FE76F6-4FBA-F449-AE44-D65A490DB65E}"/>
              </a:ext>
            </a:extLst>
          </p:cNvPr>
          <p:cNvPicPr>
            <a:picLocks noGrp="1" noChangeAspect="1"/>
          </p:cNvPicPr>
          <p:nvPr>
            <p:ph type="pic" sz="quarter" idx="73"/>
          </p:nvPr>
        </p:nvPicPr>
        <p:blipFill>
          <a:blip r:embed="rId7"/>
          <a:srcRect t="6555" b="6555"/>
          <a:stretch>
            <a:fillRect/>
          </a:stretch>
        </p:blipFill>
        <p:spPr>
          <a:xfrm>
            <a:off x="8059916" y="2004222"/>
            <a:ext cx="1173264" cy="1357920"/>
          </a:xfrm>
        </p:spPr>
      </p:pic>
      <p:pic>
        <p:nvPicPr>
          <p:cNvPr id="95" name="Picture Placeholder 94" descr="A person smiling at camera&#10;&#10;Description automatically generated">
            <a:extLst>
              <a:ext uri="{FF2B5EF4-FFF2-40B4-BE49-F238E27FC236}">
                <a16:creationId xmlns:a16="http://schemas.microsoft.com/office/drawing/2014/main" id="{3D93F4F3-0B04-F25C-A1AD-C630AB4ACC69}"/>
              </a:ext>
            </a:extLst>
          </p:cNvPr>
          <p:cNvPicPr>
            <a:picLocks noGrp="1" noChangeAspect="1"/>
          </p:cNvPicPr>
          <p:nvPr>
            <p:ph type="pic" sz="quarter" idx="74"/>
          </p:nvPr>
        </p:nvPicPr>
        <p:blipFill>
          <a:blip r:embed="rId8"/>
          <a:srcRect t="6620" b="6620"/>
          <a:stretch>
            <a:fillRect/>
          </a:stretch>
        </p:blipFill>
        <p:spPr>
          <a:xfrm>
            <a:off x="8059916" y="3571991"/>
            <a:ext cx="1173264" cy="1357920"/>
          </a:xfrm>
        </p:spPr>
      </p:pic>
      <p:pic>
        <p:nvPicPr>
          <p:cNvPr id="91" name="Picture Placeholder 90" descr="A person wearing glasses and a blue and green striped shirt&#10;&#10;Description automatically generated">
            <a:extLst>
              <a:ext uri="{FF2B5EF4-FFF2-40B4-BE49-F238E27FC236}">
                <a16:creationId xmlns:a16="http://schemas.microsoft.com/office/drawing/2014/main" id="{5EC983C0-CBA5-F57C-BEFF-513C6820D1B5}"/>
              </a:ext>
            </a:extLst>
          </p:cNvPr>
          <p:cNvPicPr>
            <a:picLocks noGrp="1" noChangeAspect="1"/>
          </p:cNvPicPr>
          <p:nvPr>
            <p:ph type="pic" sz="quarter" idx="75"/>
          </p:nvPr>
        </p:nvPicPr>
        <p:blipFill>
          <a:blip r:embed="rId9"/>
          <a:srcRect t="6598" b="6598"/>
          <a:stretch>
            <a:fillRect/>
          </a:stretch>
        </p:blipFill>
        <p:spPr>
          <a:xfrm>
            <a:off x="8059916" y="5153614"/>
            <a:ext cx="1173264" cy="1357920"/>
          </a:xfrm>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altLang="zh-CN">
                <a:cs typeface="Posterama"/>
              </a:rPr>
              <a:t>Manthan Kale</a:t>
            </a:r>
            <a:endParaRPr lang="en-US" altLang="zh-CN"/>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vert="horz" lIns="91440" tIns="45720" rIns="91440" bIns="45720" rtlCol="0" anchor="t">
            <a:noAutofit/>
          </a:bodyPr>
          <a:lstStyle/>
          <a:p>
            <a:r>
              <a:rPr lang="en-US">
                <a:cs typeface="Posterama"/>
              </a:rPr>
              <a:t>Scrum Master &amp; Developer</a:t>
            </a:r>
            <a:endParaRPr lang="en-US"/>
          </a:p>
          <a:p>
            <a:endParaRPr lang="en-US"/>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a:xfrm>
            <a:off x="9309890" y="2001723"/>
            <a:ext cx="2443479" cy="741784"/>
          </a:xfrm>
        </p:spPr>
        <p:txBody>
          <a:bodyPr/>
          <a:lstStyle/>
          <a:p>
            <a:r>
              <a:rPr lang="en-US" altLang="zh-CN">
                <a:cs typeface="Posterama"/>
              </a:rPr>
              <a:t>Saurabh Chaudhary</a:t>
            </a:r>
            <a:endParaRPr lang="en-US" altLang="zh-CN"/>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a:xfrm>
            <a:off x="9309890" y="2746407"/>
            <a:ext cx="2443478" cy="506399"/>
          </a:xfrm>
        </p:spPr>
        <p:txBody>
          <a:bodyPr vert="horz" lIns="91440" tIns="45720" rIns="91440" bIns="45720" rtlCol="0" anchor="t">
            <a:noAutofit/>
          </a:bodyPr>
          <a:lstStyle/>
          <a:p>
            <a:r>
              <a:rPr lang="en-US" altLang="zh-CN">
                <a:cs typeface="Posterama"/>
              </a:rPr>
              <a:t>Product </a:t>
            </a:r>
            <a:r>
              <a:rPr lang="en-US">
                <a:ea typeface="+mn-lt"/>
                <a:cs typeface="+mn-lt"/>
              </a:rPr>
              <a:t>Manager</a:t>
            </a:r>
            <a:r>
              <a:rPr lang="en-US" altLang="zh-CN">
                <a:cs typeface="Posterama"/>
              </a:rPr>
              <a:t> &amp;  </a:t>
            </a:r>
            <a:r>
              <a:rPr lang="en-US">
                <a:ea typeface="+mn-lt"/>
                <a:cs typeface="+mn-lt"/>
              </a:rPr>
              <a:t>Developer </a:t>
            </a:r>
            <a:endParaRPr lang="en-US" altLang="zh-CN"/>
          </a:p>
          <a:p>
            <a:endParaRPr lang="en-US" altLang="zh-CN"/>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a:xfrm>
            <a:off x="9309889" y="3704396"/>
            <a:ext cx="2880359" cy="557199"/>
          </a:xfrm>
        </p:spPr>
        <p:txBody>
          <a:bodyPr/>
          <a:lstStyle/>
          <a:p>
            <a:r>
              <a:rPr lang="en-US" altLang="zh-CN">
                <a:cs typeface="Posterama"/>
              </a:rPr>
              <a:t>Maheswari Vidyadharani</a:t>
            </a:r>
            <a:endParaRPr lang="en-US" altLang="zh-CN"/>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vert="horz" lIns="91440" tIns="45720" rIns="91440" bIns="45720" rtlCol="0" anchor="t">
            <a:noAutofit/>
          </a:bodyPr>
          <a:lstStyle/>
          <a:p>
            <a:r>
              <a:rPr lang="en-US" altLang="zh-CN">
                <a:cs typeface="Posterama"/>
              </a:rPr>
              <a:t>Developer </a:t>
            </a:r>
            <a:endParaRPr lang="en-US" altLang="zh-CN"/>
          </a:p>
          <a:p>
            <a:endParaRPr lang="en-US" altLang="zh-CN"/>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a:cs typeface="Posterama"/>
              </a:rPr>
              <a:t>Rushabh </a:t>
            </a:r>
            <a:r>
              <a:rPr lang="en-US" altLang="zh-CN" err="1">
                <a:cs typeface="Posterama"/>
              </a:rPr>
              <a:t>Shingala</a:t>
            </a:r>
            <a:endParaRPr lang="en-US" altLang="zh-CN" err="1"/>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vert="horz" lIns="91440" tIns="45720" rIns="91440" bIns="45720" rtlCol="0" anchor="t">
            <a:noAutofit/>
          </a:bodyPr>
          <a:lstStyle/>
          <a:p>
            <a:r>
              <a:rPr lang="en-US" altLang="zh-CN">
                <a:cs typeface="Posterama"/>
              </a:rPr>
              <a:t>Developer &amp; Desigining</a:t>
            </a:r>
            <a:endParaRPr lang="en-US" altLang="zh-CN"/>
          </a:p>
          <a:p>
            <a:endParaRPr lang="en-US" altLang="zh-CN"/>
          </a:p>
        </p:txBody>
      </p:sp>
      <p:pic>
        <p:nvPicPr>
          <p:cNvPr id="4" name="Picture Placeholder 3" descr="A person taking a selfie&#10;&#10;Description automatically generated">
            <a:extLst>
              <a:ext uri="{FF2B5EF4-FFF2-40B4-BE49-F238E27FC236}">
                <a16:creationId xmlns:a16="http://schemas.microsoft.com/office/drawing/2014/main" id="{8BCBCC65-112E-840B-9F8F-1B589A303C62}"/>
              </a:ext>
            </a:extLst>
          </p:cNvPr>
          <p:cNvPicPr>
            <a:picLocks noGrp="1" noChangeAspect="1"/>
          </p:cNvPicPr>
          <p:nvPr>
            <p:ph type="pic" sz="quarter" idx="69"/>
          </p:nvPr>
        </p:nvPicPr>
        <p:blipFill rotWithShape="1">
          <a:blip r:embed="rId10"/>
          <a:srcRect l="-4167" t="1749" r="2604" b="33528"/>
          <a:stretch/>
        </p:blipFill>
        <p:spPr>
          <a:xfrm>
            <a:off x="4239316" y="2150526"/>
            <a:ext cx="1173264" cy="1357920"/>
          </a:xfrm>
        </p:spPr>
      </p:pic>
      <p:pic>
        <p:nvPicPr>
          <p:cNvPr id="3" name="Picture 2" descr="A logo for a company&#10;&#10;Description automatically generated">
            <a:extLst>
              <a:ext uri="{FF2B5EF4-FFF2-40B4-BE49-F238E27FC236}">
                <a16:creationId xmlns:a16="http://schemas.microsoft.com/office/drawing/2014/main" id="{AA850F88-7EF0-60FB-FB2D-99919A234CA9}"/>
              </a:ext>
            </a:extLst>
          </p:cNvPr>
          <p:cNvPicPr>
            <a:picLocks noChangeAspect="1"/>
          </p:cNvPicPr>
          <p:nvPr/>
        </p:nvPicPr>
        <p:blipFill>
          <a:blip r:embed="rId11"/>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432486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p:txBody>
          <a:bodyPr/>
          <a:lstStyle/>
          <a:p>
            <a:r>
              <a:rPr lang="en-US"/>
              <a:t>Sprint 3 Burndown Chart</a:t>
            </a:r>
          </a:p>
        </p:txBody>
      </p:sp>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graph with blue and orange lines&#10;&#10;Description automatically generated">
            <a:extLst>
              <a:ext uri="{FF2B5EF4-FFF2-40B4-BE49-F238E27FC236}">
                <a16:creationId xmlns:a16="http://schemas.microsoft.com/office/drawing/2014/main" id="{299EB056-8A4B-8CE9-D784-A75C706BE0C5}"/>
              </a:ext>
            </a:extLst>
          </p:cNvPr>
          <p:cNvPicPr>
            <a:picLocks noChangeAspect="1"/>
          </p:cNvPicPr>
          <p:nvPr/>
        </p:nvPicPr>
        <p:blipFill>
          <a:blip r:embed="rId3"/>
          <a:stretch>
            <a:fillRect/>
          </a:stretch>
        </p:blipFill>
        <p:spPr>
          <a:xfrm>
            <a:off x="702590" y="1523515"/>
            <a:ext cx="8862447" cy="4798985"/>
          </a:xfrm>
          <a:prstGeom prst="rect">
            <a:avLst/>
          </a:prstGeom>
        </p:spPr>
      </p:pic>
    </p:spTree>
    <p:extLst>
      <p:ext uri="{BB962C8B-B14F-4D97-AF65-F5344CB8AC3E}">
        <p14:creationId xmlns:p14="http://schemas.microsoft.com/office/powerpoint/2010/main" val="3992649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4E784-E57D-CB8C-FC30-AFABBFDAAB5B}"/>
              </a:ext>
            </a:extLst>
          </p:cNvPr>
          <p:cNvSpPr>
            <a:spLocks noGrp="1"/>
          </p:cNvSpPr>
          <p:nvPr>
            <p:ph type="title"/>
          </p:nvPr>
        </p:nvSpPr>
        <p:spPr>
          <a:xfrm>
            <a:off x="361265" y="-1462"/>
            <a:ext cx="10515600" cy="1325563"/>
          </a:xfrm>
        </p:spPr>
        <p:txBody>
          <a:bodyPr/>
          <a:lstStyle/>
          <a:p>
            <a:pPr algn="l"/>
            <a:r>
              <a:rPr lang="en-US">
                <a:ea typeface="+mj-lt"/>
                <a:cs typeface="+mj-lt"/>
              </a:rPr>
              <a:t>Retrospective</a:t>
            </a:r>
            <a:endParaRPr lang="en-US"/>
          </a:p>
        </p:txBody>
      </p:sp>
      <p:pic>
        <p:nvPicPr>
          <p:cNvPr id="14" name="Picture 13" descr="A logo for a company&#10;&#10;Description automatically generated">
            <a:extLst>
              <a:ext uri="{FF2B5EF4-FFF2-40B4-BE49-F238E27FC236}">
                <a16:creationId xmlns:a16="http://schemas.microsoft.com/office/drawing/2014/main" id="{D1EE9B99-B901-8AE6-3DAB-5CCBB1705833}"/>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descr="A screenshot of a screenshot of a computer screen&#10;&#10;Description automatically generated">
            <a:extLst>
              <a:ext uri="{FF2B5EF4-FFF2-40B4-BE49-F238E27FC236}">
                <a16:creationId xmlns:a16="http://schemas.microsoft.com/office/drawing/2014/main" id="{4025680B-BBE1-0769-2ACA-FCCDD1E38D8B}"/>
              </a:ext>
            </a:extLst>
          </p:cNvPr>
          <p:cNvPicPr>
            <a:picLocks noChangeAspect="1"/>
          </p:cNvPicPr>
          <p:nvPr/>
        </p:nvPicPr>
        <p:blipFill>
          <a:blip r:embed="rId3"/>
          <a:stretch>
            <a:fillRect/>
          </a:stretch>
        </p:blipFill>
        <p:spPr>
          <a:xfrm>
            <a:off x="541653" y="1214034"/>
            <a:ext cx="7673236" cy="5334001"/>
          </a:xfrm>
          <a:prstGeom prst="rect">
            <a:avLst/>
          </a:prstGeom>
        </p:spPr>
      </p:pic>
    </p:spTree>
    <p:extLst>
      <p:ext uri="{BB962C8B-B14F-4D97-AF65-F5344CB8AC3E}">
        <p14:creationId xmlns:p14="http://schemas.microsoft.com/office/powerpoint/2010/main" val="34220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587829" y="422410"/>
            <a:ext cx="10515600" cy="1200100"/>
          </a:xfrm>
        </p:spPr>
        <p:txBody>
          <a:bodyPr/>
          <a:lstStyle/>
          <a:p>
            <a:r>
              <a:rPr lang="en-US" b="0" i="0">
                <a:effectLst/>
                <a:latin typeface="docs-Calibri"/>
              </a:rPr>
              <a:t>Stories and Acceptance criteria for </a:t>
            </a:r>
            <a:r>
              <a:rPr lang="en-US" b="0">
                <a:latin typeface="docs-Calibri"/>
              </a:rPr>
              <a:t>Sprint 4</a:t>
            </a:r>
            <a:endParaRPr lang="en-US"/>
          </a:p>
        </p:txBody>
      </p:sp>
      <p:pic>
        <p:nvPicPr>
          <p:cNvPr id="4" name="Picture 3" descr="A logo for a company&#10;&#10;Description automatically generated">
            <a:extLst>
              <a:ext uri="{FF2B5EF4-FFF2-40B4-BE49-F238E27FC236}">
                <a16:creationId xmlns:a16="http://schemas.microsoft.com/office/drawing/2014/main" id="{D733FE02-3E29-C2E8-33FB-05C937E3130C}"/>
              </a:ext>
            </a:extLst>
          </p:cNvPr>
          <p:cNvPicPr>
            <a:picLocks noChangeAspect="1"/>
          </p:cNvPicPr>
          <p:nvPr/>
        </p:nvPicPr>
        <p:blipFill>
          <a:blip r:embed="rId2"/>
          <a:stretch>
            <a:fillRect/>
          </a:stretch>
        </p:blipFill>
        <p:spPr>
          <a:xfrm>
            <a:off x="11289030" y="1714"/>
            <a:ext cx="903732" cy="886587"/>
          </a:xfrm>
          <a:prstGeom prst="rect">
            <a:avLst/>
          </a:prstGeom>
        </p:spPr>
      </p:pic>
      <p:pic>
        <p:nvPicPr>
          <p:cNvPr id="5" name="Picture 4" descr="A list of information on a white background&#10;&#10;Description automatically generated">
            <a:extLst>
              <a:ext uri="{FF2B5EF4-FFF2-40B4-BE49-F238E27FC236}">
                <a16:creationId xmlns:a16="http://schemas.microsoft.com/office/drawing/2014/main" id="{1D1A63DD-420E-638E-5C55-74619F92B531}"/>
              </a:ext>
            </a:extLst>
          </p:cNvPr>
          <p:cNvPicPr>
            <a:picLocks noChangeAspect="1"/>
          </p:cNvPicPr>
          <p:nvPr/>
        </p:nvPicPr>
        <p:blipFill>
          <a:blip r:embed="rId3"/>
          <a:stretch>
            <a:fillRect/>
          </a:stretch>
        </p:blipFill>
        <p:spPr>
          <a:xfrm>
            <a:off x="619932" y="1623148"/>
            <a:ext cx="10952136" cy="3844179"/>
          </a:xfrm>
          <a:prstGeom prst="rect">
            <a:avLst/>
          </a:prstGeom>
        </p:spPr>
      </p:pic>
    </p:spTree>
    <p:extLst>
      <p:ext uri="{BB962C8B-B14F-4D97-AF65-F5344CB8AC3E}">
        <p14:creationId xmlns:p14="http://schemas.microsoft.com/office/powerpoint/2010/main" val="94194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6F86-88DA-3882-A594-9A6112959A9D}"/>
              </a:ext>
            </a:extLst>
          </p:cNvPr>
          <p:cNvSpPr>
            <a:spLocks noGrp="1"/>
          </p:cNvSpPr>
          <p:nvPr>
            <p:ph type="title"/>
          </p:nvPr>
        </p:nvSpPr>
        <p:spPr/>
        <p:txBody>
          <a:bodyPr/>
          <a:lstStyle/>
          <a:p>
            <a:r>
              <a:rPr lang="en-US"/>
              <a:t>FactFinder website screenshots:</a:t>
            </a:r>
          </a:p>
        </p:txBody>
      </p:sp>
      <p:pic>
        <p:nvPicPr>
          <p:cNvPr id="11" name="Picture 10" descr="A screenshot of a computer&#10;&#10;Description automatically generated">
            <a:extLst>
              <a:ext uri="{FF2B5EF4-FFF2-40B4-BE49-F238E27FC236}">
                <a16:creationId xmlns:a16="http://schemas.microsoft.com/office/drawing/2014/main" id="{3938DE44-38DB-008E-2A77-F19189471CB5}"/>
              </a:ext>
            </a:extLst>
          </p:cNvPr>
          <p:cNvPicPr>
            <a:picLocks noChangeAspect="1"/>
          </p:cNvPicPr>
          <p:nvPr/>
        </p:nvPicPr>
        <p:blipFill>
          <a:blip r:embed="rId2"/>
          <a:stretch>
            <a:fillRect/>
          </a:stretch>
        </p:blipFill>
        <p:spPr>
          <a:xfrm>
            <a:off x="918613" y="1622766"/>
            <a:ext cx="10311384" cy="4602903"/>
          </a:xfrm>
          <a:prstGeom prst="rect">
            <a:avLst/>
          </a:prstGeom>
        </p:spPr>
      </p:pic>
      <p:pic>
        <p:nvPicPr>
          <p:cNvPr id="4" name="Picture 3" descr="A logo for a company&#10;&#10;Description automatically generated">
            <a:extLst>
              <a:ext uri="{FF2B5EF4-FFF2-40B4-BE49-F238E27FC236}">
                <a16:creationId xmlns:a16="http://schemas.microsoft.com/office/drawing/2014/main" id="{ED0110DF-AEAA-C1DD-25AD-B776985B91B3}"/>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9072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CFA2-1B81-F119-F7AB-61151D4D689C}"/>
              </a:ext>
            </a:extLst>
          </p:cNvPr>
          <p:cNvSpPr>
            <a:spLocks noGrp="1"/>
          </p:cNvSpPr>
          <p:nvPr>
            <p:ph type="title"/>
          </p:nvPr>
        </p:nvSpPr>
        <p:spPr>
          <a:xfrm>
            <a:off x="519249" y="339436"/>
            <a:ext cx="10515600" cy="1115434"/>
          </a:xfrm>
        </p:spPr>
        <p:txBody>
          <a:bodyPr/>
          <a:lstStyle/>
          <a:p>
            <a:r>
              <a:rPr lang="en-US">
                <a:ea typeface="+mj-lt"/>
                <a:cs typeface="+mj-lt"/>
              </a:rPr>
              <a:t>FactFinder website screenshots:</a:t>
            </a:r>
            <a:endParaRPr lang="en-US"/>
          </a:p>
        </p:txBody>
      </p:sp>
      <p:pic>
        <p:nvPicPr>
          <p:cNvPr id="5" name="Picture 4" descr="A person holding a circle in his hand&#10;&#10;Description automatically generated">
            <a:extLst>
              <a:ext uri="{FF2B5EF4-FFF2-40B4-BE49-F238E27FC236}">
                <a16:creationId xmlns:a16="http://schemas.microsoft.com/office/drawing/2014/main" id="{208BCB54-FBA9-C37E-15AF-189D15CA6E15}"/>
              </a:ext>
            </a:extLst>
          </p:cNvPr>
          <p:cNvPicPr>
            <a:picLocks noChangeAspect="1"/>
          </p:cNvPicPr>
          <p:nvPr/>
        </p:nvPicPr>
        <p:blipFill>
          <a:blip r:embed="rId2"/>
          <a:stretch>
            <a:fillRect/>
          </a:stretch>
        </p:blipFill>
        <p:spPr>
          <a:xfrm>
            <a:off x="515847" y="1540284"/>
            <a:ext cx="11015472" cy="5118785"/>
          </a:xfrm>
          <a:prstGeom prst="rect">
            <a:avLst/>
          </a:prstGeom>
        </p:spPr>
      </p:pic>
      <p:pic>
        <p:nvPicPr>
          <p:cNvPr id="4" name="Picture 3" descr="A logo for a company&#10;&#10;Description automatically generated">
            <a:extLst>
              <a:ext uri="{FF2B5EF4-FFF2-40B4-BE49-F238E27FC236}">
                <a16:creationId xmlns:a16="http://schemas.microsoft.com/office/drawing/2014/main" id="{15243379-FB11-1DC0-92BE-3B7FBB3032DE}"/>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965929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560-96A3-D294-F2EA-F81A83A5C8F6}"/>
              </a:ext>
            </a:extLst>
          </p:cNvPr>
          <p:cNvSpPr>
            <a:spLocks noGrp="1"/>
          </p:cNvSpPr>
          <p:nvPr>
            <p:ph type="title"/>
          </p:nvPr>
        </p:nvSpPr>
        <p:spPr>
          <a:xfrm>
            <a:off x="328185" y="292587"/>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5" name="Picture 4" descr="A person holding a paper and a window&#10;&#10;Description automatically generated">
            <a:extLst>
              <a:ext uri="{FF2B5EF4-FFF2-40B4-BE49-F238E27FC236}">
                <a16:creationId xmlns:a16="http://schemas.microsoft.com/office/drawing/2014/main" id="{583A239B-7CEE-96A8-5CC7-8DD6F3E0B895}"/>
              </a:ext>
            </a:extLst>
          </p:cNvPr>
          <p:cNvPicPr>
            <a:picLocks noChangeAspect="1"/>
          </p:cNvPicPr>
          <p:nvPr/>
        </p:nvPicPr>
        <p:blipFill>
          <a:blip r:embed="rId2"/>
          <a:stretch>
            <a:fillRect/>
          </a:stretch>
        </p:blipFill>
        <p:spPr>
          <a:xfrm>
            <a:off x="790223" y="1379804"/>
            <a:ext cx="10803466" cy="5323238"/>
          </a:xfrm>
          <a:prstGeom prst="rect">
            <a:avLst/>
          </a:prstGeom>
        </p:spPr>
      </p:pic>
      <p:pic>
        <p:nvPicPr>
          <p:cNvPr id="7" name="Picture 6" descr="A logo for a company&#10;&#10;Description automatically generated">
            <a:extLst>
              <a:ext uri="{FF2B5EF4-FFF2-40B4-BE49-F238E27FC236}">
                <a16:creationId xmlns:a16="http://schemas.microsoft.com/office/drawing/2014/main" id="{71151B40-B40B-2957-9BDE-71EACB02DAF4}"/>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858537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31D0-F2A7-DFFB-0D3E-0F7AC0D44892}"/>
              </a:ext>
            </a:extLst>
          </p:cNvPr>
          <p:cNvSpPr>
            <a:spLocks noGrp="1"/>
          </p:cNvSpPr>
          <p:nvPr>
            <p:ph type="title"/>
          </p:nvPr>
        </p:nvSpPr>
        <p:spPr>
          <a:xfrm>
            <a:off x="807" y="157120"/>
            <a:ext cx="10515600" cy="1115434"/>
          </a:xfrm>
        </p:spPr>
        <p:txBody>
          <a:bodyPr/>
          <a:lstStyle/>
          <a:p>
            <a:r>
              <a:rPr lang="en-US">
                <a:ea typeface="+mj-lt"/>
                <a:cs typeface="+mj-lt"/>
              </a:rPr>
              <a:t>FactFinder website screenshots:</a:t>
            </a:r>
            <a:endParaRPr lang="en-US"/>
          </a:p>
        </p:txBody>
      </p:sp>
      <p:pic>
        <p:nvPicPr>
          <p:cNvPr id="5" name="Picture 4" descr="A person holding a sign next to a message&#10;&#10;Description automatically generated">
            <a:extLst>
              <a:ext uri="{FF2B5EF4-FFF2-40B4-BE49-F238E27FC236}">
                <a16:creationId xmlns:a16="http://schemas.microsoft.com/office/drawing/2014/main" id="{B339656E-07C5-0606-1E94-AA4BB80BD121}"/>
              </a:ext>
            </a:extLst>
          </p:cNvPr>
          <p:cNvPicPr>
            <a:picLocks noChangeAspect="1"/>
          </p:cNvPicPr>
          <p:nvPr/>
        </p:nvPicPr>
        <p:blipFill>
          <a:blip r:embed="rId2"/>
          <a:stretch>
            <a:fillRect/>
          </a:stretch>
        </p:blipFill>
        <p:spPr>
          <a:xfrm>
            <a:off x="767645" y="1423194"/>
            <a:ext cx="10176932" cy="4937301"/>
          </a:xfrm>
          <a:prstGeom prst="rect">
            <a:avLst/>
          </a:prstGeom>
        </p:spPr>
      </p:pic>
      <p:pic>
        <p:nvPicPr>
          <p:cNvPr id="7" name="Picture 6" descr="A logo for a company&#10;&#10;Description automatically generated">
            <a:extLst>
              <a:ext uri="{FF2B5EF4-FFF2-40B4-BE49-F238E27FC236}">
                <a16:creationId xmlns:a16="http://schemas.microsoft.com/office/drawing/2014/main" id="{3B15EDF1-2770-FA3A-8C61-5B456C49F78A}"/>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03558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2277-0310-6220-EFAA-EE8215174B77}"/>
              </a:ext>
            </a:extLst>
          </p:cNvPr>
          <p:cNvSpPr>
            <a:spLocks noGrp="1"/>
          </p:cNvSpPr>
          <p:nvPr>
            <p:ph type="title"/>
          </p:nvPr>
        </p:nvSpPr>
        <p:spPr>
          <a:xfrm>
            <a:off x="345118" y="185343"/>
            <a:ext cx="10515600" cy="1115434"/>
          </a:xfrm>
        </p:spPr>
        <p:txBody>
          <a:bodyPr/>
          <a:lstStyle/>
          <a:p>
            <a:r>
              <a:rPr lang="en-US">
                <a:ea typeface="+mj-lt"/>
                <a:cs typeface="+mj-lt"/>
              </a:rPr>
              <a:t>FactFinder website screenshots:</a:t>
            </a:r>
            <a:endParaRPr lang="en-US"/>
          </a:p>
        </p:txBody>
      </p:sp>
      <p:pic>
        <p:nvPicPr>
          <p:cNvPr id="5" name="Picture 4" descr="A person holding a sign&#10;&#10;Description automatically generated">
            <a:extLst>
              <a:ext uri="{FF2B5EF4-FFF2-40B4-BE49-F238E27FC236}">
                <a16:creationId xmlns:a16="http://schemas.microsoft.com/office/drawing/2014/main" id="{3DD1C2BC-0071-98A6-5887-19ABF1C308E8}"/>
              </a:ext>
            </a:extLst>
          </p:cNvPr>
          <p:cNvPicPr>
            <a:picLocks noChangeAspect="1"/>
          </p:cNvPicPr>
          <p:nvPr/>
        </p:nvPicPr>
        <p:blipFill>
          <a:blip r:embed="rId2"/>
          <a:stretch>
            <a:fillRect/>
          </a:stretch>
        </p:blipFill>
        <p:spPr>
          <a:xfrm>
            <a:off x="557616" y="1595540"/>
            <a:ext cx="10684933" cy="4819297"/>
          </a:xfrm>
          <a:prstGeom prst="rect">
            <a:avLst/>
          </a:prstGeom>
        </p:spPr>
      </p:pic>
      <p:pic>
        <p:nvPicPr>
          <p:cNvPr id="7" name="Picture 6" descr="A logo for a company&#10;&#10;Description automatically generated">
            <a:extLst>
              <a:ext uri="{FF2B5EF4-FFF2-40B4-BE49-F238E27FC236}">
                <a16:creationId xmlns:a16="http://schemas.microsoft.com/office/drawing/2014/main" id="{B01A3B9E-7565-9942-60F0-8F6D06A9983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9969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C02C-0857-E927-3444-0FF543EF1D1C}"/>
              </a:ext>
            </a:extLst>
          </p:cNvPr>
          <p:cNvSpPr>
            <a:spLocks noGrp="1"/>
          </p:cNvSpPr>
          <p:nvPr>
            <p:ph type="title"/>
          </p:nvPr>
        </p:nvSpPr>
        <p:spPr>
          <a:xfrm>
            <a:off x="220940" y="185343"/>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5" name="Picture 4" descr="A screenshot of a computer screen&#10;&#10;Description automatically generated">
            <a:extLst>
              <a:ext uri="{FF2B5EF4-FFF2-40B4-BE49-F238E27FC236}">
                <a16:creationId xmlns:a16="http://schemas.microsoft.com/office/drawing/2014/main" id="{75F5551A-FFFC-F834-2A2F-651A63A649F2}"/>
              </a:ext>
            </a:extLst>
          </p:cNvPr>
          <p:cNvPicPr>
            <a:picLocks noChangeAspect="1"/>
          </p:cNvPicPr>
          <p:nvPr/>
        </p:nvPicPr>
        <p:blipFill>
          <a:blip r:embed="rId2"/>
          <a:stretch>
            <a:fillRect/>
          </a:stretch>
        </p:blipFill>
        <p:spPr>
          <a:xfrm>
            <a:off x="502356" y="1712557"/>
            <a:ext cx="10921999" cy="4657726"/>
          </a:xfrm>
          <a:prstGeom prst="rect">
            <a:avLst/>
          </a:prstGeom>
        </p:spPr>
      </p:pic>
      <p:pic>
        <p:nvPicPr>
          <p:cNvPr id="7" name="Picture 6" descr="A logo for a company&#10;&#10;Description automatically generated">
            <a:extLst>
              <a:ext uri="{FF2B5EF4-FFF2-40B4-BE49-F238E27FC236}">
                <a16:creationId xmlns:a16="http://schemas.microsoft.com/office/drawing/2014/main" id="{1CC53C72-BBAF-CE76-1F0D-A93EDDD3973E}"/>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47235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5CE-89A5-960B-C949-D5D918A9F135}"/>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screenshot of a website&#10;&#10;Description automatically generated">
            <a:extLst>
              <a:ext uri="{FF2B5EF4-FFF2-40B4-BE49-F238E27FC236}">
                <a16:creationId xmlns:a16="http://schemas.microsoft.com/office/drawing/2014/main" id="{5F7EDD97-732D-0170-2735-7FFBB7E1C81E}"/>
              </a:ext>
            </a:extLst>
          </p:cNvPr>
          <p:cNvPicPr>
            <a:picLocks noChangeAspect="1"/>
          </p:cNvPicPr>
          <p:nvPr/>
        </p:nvPicPr>
        <p:blipFill>
          <a:blip r:embed="rId2"/>
          <a:stretch>
            <a:fillRect/>
          </a:stretch>
        </p:blipFill>
        <p:spPr>
          <a:xfrm>
            <a:off x="802359" y="1557952"/>
            <a:ext cx="10460736" cy="5083450"/>
          </a:xfrm>
          <a:prstGeom prst="rect">
            <a:avLst/>
          </a:prstGeom>
        </p:spPr>
      </p:pic>
      <p:pic>
        <p:nvPicPr>
          <p:cNvPr id="4" name="Picture 3" descr="A logo for a company&#10;&#10;Description automatically generated">
            <a:extLst>
              <a:ext uri="{FF2B5EF4-FFF2-40B4-BE49-F238E27FC236}">
                <a16:creationId xmlns:a16="http://schemas.microsoft.com/office/drawing/2014/main" id="{A5CD0066-2DA2-4347-1EC1-5687B21A1C56}"/>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8909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stretch>
            <a:fillRect/>
          </a:stretch>
        </p:blipFill>
        <p:spPr>
          <a:xfrm>
            <a:off x="11289030" y="1714"/>
            <a:ext cx="903732" cy="886587"/>
          </a:xfrm>
          <a:prstGeom prst="rect">
            <a:avLst/>
          </a:prstGeom>
        </p:spPr>
      </p:pic>
      <p:sp>
        <p:nvSpPr>
          <p:cNvPr id="9" name="TextBox 8">
            <a:extLst>
              <a:ext uri="{FF2B5EF4-FFF2-40B4-BE49-F238E27FC236}">
                <a16:creationId xmlns:a16="http://schemas.microsoft.com/office/drawing/2014/main" id="{FC1EACA8-FE9F-0267-5FDE-8FEFF850A7C0}"/>
              </a:ext>
            </a:extLst>
          </p:cNvPr>
          <p:cNvSpPr txBox="1"/>
          <p:nvPr/>
        </p:nvSpPr>
        <p:spPr>
          <a:xfrm>
            <a:off x="542441" y="490779"/>
            <a:ext cx="97897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prstClr val="white"/>
                </a:solidFill>
                <a:latin typeface="Times"/>
                <a:ea typeface="微软雅黑"/>
                <a:cs typeface="Posterama"/>
              </a:rPr>
              <a:t>Improvements made from Professor Feedback</a:t>
            </a:r>
          </a:p>
          <a:p>
            <a:endParaRPr lang="en-US" sz="3600" b="1">
              <a:solidFill>
                <a:prstClr val="white"/>
              </a:solidFill>
              <a:latin typeface="Times"/>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DEEF148C-3E10-BC69-B0D7-9725354033DD}"/>
              </a:ext>
            </a:extLst>
          </p:cNvPr>
          <p:cNvSpPr txBox="1"/>
          <p:nvPr/>
        </p:nvSpPr>
        <p:spPr>
          <a:xfrm>
            <a:off x="585061" y="1676398"/>
            <a:ext cx="876170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1. Followed the order of slides as per checklist</a:t>
            </a:r>
          </a:p>
          <a:p>
            <a:endParaRPr lang="en-US" sz="3200">
              <a:solidFill>
                <a:schemeClr val="bg1"/>
              </a:solidFill>
            </a:endParaRPr>
          </a:p>
          <a:p>
            <a:r>
              <a:rPr lang="en-US" sz="3200">
                <a:solidFill>
                  <a:schemeClr val="bg1"/>
                </a:solidFill>
              </a:rPr>
              <a:t>2. Updated User stories for product backlog </a:t>
            </a:r>
          </a:p>
          <a:p>
            <a:endParaRPr lang="en-US" sz="3200">
              <a:solidFill>
                <a:schemeClr val="bg1"/>
              </a:solidFill>
            </a:endParaRPr>
          </a:p>
          <a:p>
            <a:r>
              <a:rPr lang="en-US" sz="3200">
                <a:solidFill>
                  <a:schemeClr val="bg1"/>
                </a:solidFill>
              </a:rPr>
              <a:t>3. Improved Metrices slide</a:t>
            </a:r>
          </a:p>
          <a:p>
            <a:endParaRPr lang="en-US" sz="3200">
              <a:solidFill>
                <a:schemeClr val="bg1"/>
              </a:solidFill>
            </a:endParaRPr>
          </a:p>
          <a:p>
            <a:r>
              <a:rPr lang="en-US" sz="3200">
                <a:solidFill>
                  <a:schemeClr val="bg1"/>
                </a:solidFill>
              </a:rPr>
              <a:t>4. Improved Live application demo</a:t>
            </a:r>
          </a:p>
        </p:txBody>
      </p:sp>
    </p:spTree>
    <p:extLst>
      <p:ext uri="{BB962C8B-B14F-4D97-AF65-F5344CB8AC3E}">
        <p14:creationId xmlns:p14="http://schemas.microsoft.com/office/powerpoint/2010/main" val="3167221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D330-DCB9-8885-F118-D2F807FB801B}"/>
              </a:ext>
            </a:extLst>
          </p:cNvPr>
          <p:cNvSpPr>
            <a:spLocks noGrp="1"/>
          </p:cNvSpPr>
          <p:nvPr>
            <p:ph type="title"/>
          </p:nvPr>
        </p:nvSpPr>
        <p:spPr/>
        <p:txBody>
          <a:bodyPr/>
          <a:lstStyle/>
          <a:p>
            <a:r>
              <a:rPr lang="en-US">
                <a:ea typeface="+mj-lt"/>
                <a:cs typeface="+mj-lt"/>
              </a:rPr>
              <a:t>FactFinder website screenshots:</a:t>
            </a:r>
            <a:endParaRPr lang="en-US"/>
          </a:p>
        </p:txBody>
      </p:sp>
      <p:pic>
        <p:nvPicPr>
          <p:cNvPr id="4" name="Picture 3" descr="A logo for a company&#10;&#10;Description automatically generated">
            <a:extLst>
              <a:ext uri="{FF2B5EF4-FFF2-40B4-BE49-F238E27FC236}">
                <a16:creationId xmlns:a16="http://schemas.microsoft.com/office/drawing/2014/main" id="{A08ED113-54FC-CF8D-9E0A-E66DFDD53551}"/>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33453E3-6B42-8FA7-7A5A-17EECBFC342D}"/>
              </a:ext>
            </a:extLst>
          </p:cNvPr>
          <p:cNvPicPr>
            <a:picLocks noChangeAspect="1"/>
          </p:cNvPicPr>
          <p:nvPr/>
        </p:nvPicPr>
        <p:blipFill>
          <a:blip r:embed="rId3"/>
          <a:stretch>
            <a:fillRect/>
          </a:stretch>
        </p:blipFill>
        <p:spPr>
          <a:xfrm>
            <a:off x="1231392" y="1624393"/>
            <a:ext cx="10271760" cy="5169789"/>
          </a:xfrm>
          <a:prstGeom prst="rect">
            <a:avLst/>
          </a:prstGeom>
        </p:spPr>
      </p:pic>
    </p:spTree>
    <p:extLst>
      <p:ext uri="{BB962C8B-B14F-4D97-AF65-F5344CB8AC3E}">
        <p14:creationId xmlns:p14="http://schemas.microsoft.com/office/powerpoint/2010/main" val="312141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423B-4D1C-94C4-C033-CAD57EA825B8}"/>
              </a:ext>
            </a:extLst>
          </p:cNvPr>
          <p:cNvSpPr>
            <a:spLocks noGrp="1"/>
          </p:cNvSpPr>
          <p:nvPr>
            <p:ph type="title"/>
          </p:nvPr>
        </p:nvSpPr>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pic>
        <p:nvPicPr>
          <p:cNvPr id="6" name="Picture 5" descr="A logo for a company&#10;&#10;Description automatically generated">
            <a:extLst>
              <a:ext uri="{FF2B5EF4-FFF2-40B4-BE49-F238E27FC236}">
                <a16:creationId xmlns:a16="http://schemas.microsoft.com/office/drawing/2014/main" id="{D184C195-5B37-2931-5CA1-226C50377CB9}"/>
              </a:ext>
            </a:extLst>
          </p:cNvPr>
          <p:cNvPicPr>
            <a:picLocks noChangeAspect="1"/>
          </p:cNvPicPr>
          <p:nvPr/>
        </p:nvPicPr>
        <p:blipFill>
          <a:blip r:embed="rId2"/>
          <a:stretch>
            <a:fillRect/>
          </a:stretch>
        </p:blipFill>
        <p:spPr>
          <a:xfrm>
            <a:off x="11288459" y="381"/>
            <a:ext cx="904875" cy="89535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6D6080F-40F6-C75B-2AE9-47B0AEAC4140}"/>
              </a:ext>
            </a:extLst>
          </p:cNvPr>
          <p:cNvPicPr>
            <a:picLocks noChangeAspect="1"/>
          </p:cNvPicPr>
          <p:nvPr/>
        </p:nvPicPr>
        <p:blipFill>
          <a:blip r:embed="rId3"/>
          <a:stretch>
            <a:fillRect/>
          </a:stretch>
        </p:blipFill>
        <p:spPr>
          <a:xfrm>
            <a:off x="1085088" y="1615916"/>
            <a:ext cx="9814560" cy="4595432"/>
          </a:xfrm>
          <a:prstGeom prst="rect">
            <a:avLst/>
          </a:prstGeom>
        </p:spPr>
      </p:pic>
    </p:spTree>
    <p:extLst>
      <p:ext uri="{BB962C8B-B14F-4D97-AF65-F5344CB8AC3E}">
        <p14:creationId xmlns:p14="http://schemas.microsoft.com/office/powerpoint/2010/main" val="3119715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CE00-3C44-0E01-A72D-9C7E5B4CA343}"/>
              </a:ext>
            </a:extLst>
          </p:cNvPr>
          <p:cNvSpPr>
            <a:spLocks noGrp="1"/>
          </p:cNvSpPr>
          <p:nvPr>
            <p:ph type="title"/>
          </p:nvPr>
        </p:nvSpPr>
        <p:spPr>
          <a:xfrm>
            <a:off x="380565" y="165700"/>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5" name="Picture 4" descr="A person and person talking&#10;&#10;Description automatically generated">
            <a:extLst>
              <a:ext uri="{FF2B5EF4-FFF2-40B4-BE49-F238E27FC236}">
                <a16:creationId xmlns:a16="http://schemas.microsoft.com/office/drawing/2014/main" id="{E535208C-AE7A-3C8F-F411-DF570917B15E}"/>
              </a:ext>
            </a:extLst>
          </p:cNvPr>
          <p:cNvPicPr>
            <a:picLocks noChangeAspect="1"/>
          </p:cNvPicPr>
          <p:nvPr/>
        </p:nvPicPr>
        <p:blipFill>
          <a:blip r:embed="rId2"/>
          <a:stretch>
            <a:fillRect/>
          </a:stretch>
        </p:blipFill>
        <p:spPr>
          <a:xfrm>
            <a:off x="381735" y="1279896"/>
            <a:ext cx="11137392" cy="5194554"/>
          </a:xfrm>
          <a:prstGeom prst="rect">
            <a:avLst/>
          </a:prstGeom>
        </p:spPr>
      </p:pic>
      <p:pic>
        <p:nvPicPr>
          <p:cNvPr id="7" name="Picture 6" descr="A logo for a company&#10;&#10;Description automatically generated">
            <a:extLst>
              <a:ext uri="{FF2B5EF4-FFF2-40B4-BE49-F238E27FC236}">
                <a16:creationId xmlns:a16="http://schemas.microsoft.com/office/drawing/2014/main" id="{A4CBC8DB-A6DD-89CA-D4CF-734379B56902}"/>
              </a:ext>
            </a:extLst>
          </p:cNvPr>
          <p:cNvPicPr>
            <a:picLocks noChangeAspect="1"/>
          </p:cNvPicPr>
          <p:nvPr/>
        </p:nvPicPr>
        <p:blipFill>
          <a:blip r:embed="rId3"/>
          <a:stretch>
            <a:fillRect/>
          </a:stretch>
        </p:blipFill>
        <p:spPr>
          <a:xfrm>
            <a:off x="11288459" y="381"/>
            <a:ext cx="904875" cy="895350"/>
          </a:xfrm>
          <a:prstGeom prst="rect">
            <a:avLst/>
          </a:prstGeom>
        </p:spPr>
      </p:pic>
    </p:spTree>
    <p:extLst>
      <p:ext uri="{BB962C8B-B14F-4D97-AF65-F5344CB8AC3E}">
        <p14:creationId xmlns:p14="http://schemas.microsoft.com/office/powerpoint/2010/main" val="2821700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831060" y="297947"/>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DFEBCACE-703D-E662-B483-43753C08A040}"/>
              </a:ext>
            </a:extLst>
          </p:cNvPr>
          <p:cNvPicPr>
            <a:picLocks noChangeAspect="1"/>
          </p:cNvPicPr>
          <p:nvPr/>
        </p:nvPicPr>
        <p:blipFill>
          <a:blip r:embed="rId3"/>
          <a:stretch>
            <a:fillRect/>
          </a:stretch>
        </p:blipFill>
        <p:spPr>
          <a:xfrm>
            <a:off x="1389534" y="1350434"/>
            <a:ext cx="6955086" cy="5014382"/>
          </a:xfrm>
          <a:prstGeom prst="rect">
            <a:avLst/>
          </a:prstGeom>
        </p:spPr>
      </p:pic>
    </p:spTree>
    <p:extLst>
      <p:ext uri="{BB962C8B-B14F-4D97-AF65-F5344CB8AC3E}">
        <p14:creationId xmlns:p14="http://schemas.microsoft.com/office/powerpoint/2010/main" val="382918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637331" y="511049"/>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 (Cont..)</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a:extLst>
              <a:ext uri="{FF2B5EF4-FFF2-40B4-BE49-F238E27FC236}">
                <a16:creationId xmlns:a16="http://schemas.microsoft.com/office/drawing/2014/main" id="{CFCDCE4F-849C-B024-6A46-A5867831AB68}"/>
              </a:ext>
            </a:extLst>
          </p:cNvPr>
          <p:cNvPicPr>
            <a:picLocks noChangeAspect="1"/>
          </p:cNvPicPr>
          <p:nvPr/>
        </p:nvPicPr>
        <p:blipFill>
          <a:blip r:embed="rId3"/>
          <a:stretch>
            <a:fillRect/>
          </a:stretch>
        </p:blipFill>
        <p:spPr>
          <a:xfrm>
            <a:off x="1388390" y="1440969"/>
            <a:ext cx="6909661" cy="4505587"/>
          </a:xfrm>
          <a:prstGeom prst="rect">
            <a:avLst/>
          </a:prstGeom>
        </p:spPr>
      </p:pic>
    </p:spTree>
    <p:extLst>
      <p:ext uri="{BB962C8B-B14F-4D97-AF65-F5344CB8AC3E}">
        <p14:creationId xmlns:p14="http://schemas.microsoft.com/office/powerpoint/2010/main" val="3165172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for a company&#10;&#10;Description automatically generated">
            <a:extLst>
              <a:ext uri="{FF2B5EF4-FFF2-40B4-BE49-F238E27FC236}">
                <a16:creationId xmlns:a16="http://schemas.microsoft.com/office/drawing/2014/main" id="{ED05C75C-2663-801D-28AC-4C01A12CFE95}"/>
              </a:ext>
            </a:extLst>
          </p:cNvPr>
          <p:cNvPicPr>
            <a:picLocks noChangeAspect="1"/>
          </p:cNvPicPr>
          <p:nvPr/>
        </p:nvPicPr>
        <p:blipFill rotWithShape="1">
          <a:blip r:embed="rId2"/>
          <a:srcRect l="3760" t="1790" r="7873" b="-1790"/>
          <a:stretch/>
        </p:blipFill>
        <p:spPr>
          <a:xfrm>
            <a:off x="7425700" y="566011"/>
            <a:ext cx="4246222" cy="473108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19050">
            <a:solidFill>
              <a:schemeClr val="tx1"/>
            </a:solidFill>
          </a:ln>
        </p:spPr>
      </p:pic>
      <p:sp>
        <p:nvSpPr>
          <p:cNvPr id="5" name="TextBox 4">
            <a:extLst>
              <a:ext uri="{FF2B5EF4-FFF2-40B4-BE49-F238E27FC236}">
                <a16:creationId xmlns:a16="http://schemas.microsoft.com/office/drawing/2014/main" id="{0701B56C-0865-916C-6482-5E33CBB7CFA2}"/>
              </a:ext>
            </a:extLst>
          </p:cNvPr>
          <p:cNvSpPr txBox="1"/>
          <p:nvPr/>
        </p:nvSpPr>
        <p:spPr>
          <a:xfrm>
            <a:off x="517427" y="3253120"/>
            <a:ext cx="4959822" cy="200715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pPr>
            <a:r>
              <a:rPr lang="en-US" altLang="zh-CN" sz="1500" b="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https://github.com/htmw/2024S-JusticeLeague/wiki</a:t>
            </a:r>
            <a:endParaRPr lang="en-US" altLang="zh-CN" sz="1500" b="0" kern="1200">
              <a:solidFill>
                <a:schemeClr val="bg1"/>
              </a:solidFill>
              <a:latin typeface="+mn-lt"/>
              <a:ea typeface="+mn-ea"/>
              <a:cs typeface="+mn-cs"/>
            </a:endParaRPr>
          </a:p>
          <a:p>
            <a:pPr>
              <a:spcBef>
                <a:spcPts val="1000"/>
              </a:spcBef>
            </a:pPr>
            <a:endParaRPr lang="en-US" altLang="zh-CN" sz="1500" b="0" kern="1200">
              <a:solidFill>
                <a:schemeClr val="bg1"/>
              </a:solidFill>
              <a:latin typeface="+mn-lt"/>
              <a:ea typeface="+mn-ea"/>
              <a:cs typeface="+mn-cs"/>
            </a:endParaRPr>
          </a:p>
        </p:txBody>
      </p:sp>
      <p:sp>
        <p:nvSpPr>
          <p:cNvPr id="2" name="Title 1">
            <a:extLst>
              <a:ext uri="{FF2B5EF4-FFF2-40B4-BE49-F238E27FC236}">
                <a16:creationId xmlns:a16="http://schemas.microsoft.com/office/drawing/2014/main" id="{73F496AE-67F8-3942-664F-4B72B7F2FC2E}"/>
              </a:ext>
            </a:extLst>
          </p:cNvPr>
          <p:cNvSpPr>
            <a:spLocks noGrp="1"/>
          </p:cNvSpPr>
          <p:nvPr>
            <p:ph type="title"/>
          </p:nvPr>
        </p:nvSpPr>
        <p:spPr>
          <a:xfrm>
            <a:off x="517427" y="1839498"/>
            <a:ext cx="9823998" cy="1325563"/>
          </a:xfrm>
        </p:spPr>
        <p:txBody>
          <a:bodyPr vert="horz" lIns="91440" tIns="45720" rIns="91440" bIns="45720" rtlCol="0" anchor="t">
            <a:normAutofit/>
          </a:bodyPr>
          <a:lstStyle/>
          <a:p>
            <a:r>
              <a:rPr lang="en-US" b="1" kern="1200">
                <a:latin typeface="+mj-lt"/>
                <a:ea typeface="+mj-ea"/>
                <a:cs typeface="+mj-cs"/>
              </a:rPr>
              <a:t>Git Hub link:</a:t>
            </a:r>
          </a:p>
        </p:txBody>
      </p:sp>
    </p:spTree>
    <p:extLst>
      <p:ext uri="{BB962C8B-B14F-4D97-AF65-F5344CB8AC3E}">
        <p14:creationId xmlns:p14="http://schemas.microsoft.com/office/powerpoint/2010/main" val="66800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675-A409-D214-9B79-13691C253422}"/>
              </a:ext>
            </a:extLst>
          </p:cNvPr>
          <p:cNvSpPr>
            <a:spLocks noGrp="1"/>
          </p:cNvSpPr>
          <p:nvPr>
            <p:ph type="title"/>
          </p:nvPr>
        </p:nvSpPr>
        <p:spPr/>
        <p:txBody>
          <a:bodyPr/>
          <a:lstStyle/>
          <a:p>
            <a:r>
              <a:rPr lang="en-US" dirty="0"/>
              <a:t>Live Application Demo</a:t>
            </a:r>
            <a:br>
              <a:rPr lang="en-US" dirty="0"/>
            </a:br>
            <a:endParaRPr lang="en-US" dirty="0"/>
          </a:p>
        </p:txBody>
      </p:sp>
      <p:pic>
        <p:nvPicPr>
          <p:cNvPr id="6" name="Picture 5" descr="A logo for a company&#10;&#10;Description automatically generated">
            <a:extLst>
              <a:ext uri="{FF2B5EF4-FFF2-40B4-BE49-F238E27FC236}">
                <a16:creationId xmlns:a16="http://schemas.microsoft.com/office/drawing/2014/main" id="{7C36687F-4003-F952-8CE9-D25AF8EA579E}"/>
              </a:ext>
            </a:extLst>
          </p:cNvPr>
          <p:cNvPicPr>
            <a:picLocks noChangeAspect="1"/>
          </p:cNvPicPr>
          <p:nvPr/>
        </p:nvPicPr>
        <p:blipFill>
          <a:blip r:embed="rId2"/>
          <a:stretch>
            <a:fillRect/>
          </a:stretch>
        </p:blipFill>
        <p:spPr>
          <a:xfrm>
            <a:off x="11289030" y="1714"/>
            <a:ext cx="903732" cy="886587"/>
          </a:xfrm>
          <a:prstGeom prst="rect">
            <a:avLst/>
          </a:prstGeom>
        </p:spPr>
      </p:pic>
      <p:sp>
        <p:nvSpPr>
          <p:cNvPr id="3" name="TextBox 2">
            <a:extLst>
              <a:ext uri="{FF2B5EF4-FFF2-40B4-BE49-F238E27FC236}">
                <a16:creationId xmlns:a16="http://schemas.microsoft.com/office/drawing/2014/main" id="{8FA96887-6DE6-7437-D594-02EF5EEE84E0}"/>
              </a:ext>
            </a:extLst>
          </p:cNvPr>
          <p:cNvSpPr txBox="1"/>
          <p:nvPr/>
        </p:nvSpPr>
        <p:spPr>
          <a:xfrm>
            <a:off x="383038" y="2347756"/>
            <a:ext cx="5712962" cy="923330"/>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rPr>
              <a:t>Sprint 3 Demo (youtube.com)</a:t>
            </a:r>
          </a:p>
          <a:p>
            <a:pPr marL="0" indent="0" algn="ctr">
              <a:lnSpc>
                <a:spcPct val="100000"/>
              </a:lnSpc>
              <a:spcBef>
                <a:spcPts val="0"/>
              </a:spcBef>
              <a:buFontTx/>
              <a:buNone/>
            </a:pPr>
            <a:endParaRPr lang="en-US" dirty="0">
              <a:solidFill>
                <a:schemeClr val="bg1"/>
              </a:solidFill>
            </a:endParaRPr>
          </a:p>
          <a:p>
            <a:pPr marL="0" indent="0" algn="ctr">
              <a:lnSpc>
                <a:spcPct val="100000"/>
              </a:lnSpc>
              <a:spcBef>
                <a:spcPts val="0"/>
              </a:spcBef>
              <a:buFontTx/>
              <a:buNone/>
            </a:pPr>
            <a:r>
              <a:rPr lang="en-US" dirty="0">
                <a:solidFill>
                  <a:schemeClr val="bg1"/>
                </a:solidFill>
              </a:rPr>
              <a:t>https://www.youtube.com/watch?v=HYKTxQoSWUI</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07248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sz="2000"/>
              <a:t> Team Justice League</a:t>
            </a:r>
          </a:p>
          <a:p>
            <a:endParaRPr lang="en-US"/>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pic>
        <p:nvPicPr>
          <p:cNvPr id="3" name="Picture 2" descr="A logo for a company&#10;&#10;Description automatically generated">
            <a:extLst>
              <a:ext uri="{FF2B5EF4-FFF2-40B4-BE49-F238E27FC236}">
                <a16:creationId xmlns:a16="http://schemas.microsoft.com/office/drawing/2014/main" id="{9F9FAC7C-0262-0380-E887-7E988182CB2C}"/>
              </a:ext>
            </a:extLst>
          </p:cNvPr>
          <p:cNvPicPr>
            <a:picLocks noChangeAspect="1"/>
          </p:cNvPicPr>
          <p:nvPr/>
        </p:nvPicPr>
        <p:blipFill>
          <a:blip r:embed="rId7"/>
          <a:stretch>
            <a:fillRect/>
          </a:stretch>
        </p:blipFill>
        <p:spPr>
          <a:xfrm>
            <a:off x="11289030" y="1714"/>
            <a:ext cx="903732" cy="886587"/>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4AFC-9181-A445-477D-FDDD02CF7754}"/>
              </a:ext>
            </a:extLst>
          </p:cNvPr>
          <p:cNvSpPr>
            <a:spLocks noGrp="1"/>
          </p:cNvSpPr>
          <p:nvPr>
            <p:ph type="title"/>
          </p:nvPr>
        </p:nvSpPr>
        <p:spPr/>
        <p:txBody>
          <a:bodyPr/>
          <a:lstStyle/>
          <a:p>
            <a:r>
              <a:rPr lang="en-US"/>
              <a:t>Project Description</a:t>
            </a:r>
          </a:p>
        </p:txBody>
      </p:sp>
      <p:sp>
        <p:nvSpPr>
          <p:cNvPr id="9" name="TextBox 8">
            <a:extLst>
              <a:ext uri="{FF2B5EF4-FFF2-40B4-BE49-F238E27FC236}">
                <a16:creationId xmlns:a16="http://schemas.microsoft.com/office/drawing/2014/main" id="{070F6BF7-0F83-A859-ED4E-E3394B6B8F50}"/>
              </a:ext>
            </a:extLst>
          </p:cNvPr>
          <p:cNvSpPr txBox="1"/>
          <p:nvPr/>
        </p:nvSpPr>
        <p:spPr>
          <a:xfrm>
            <a:off x="804333" y="1513417"/>
            <a:ext cx="10763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prstClr val="white"/>
                </a:solidFill>
                <a:ea typeface="+mn-lt"/>
                <a:cs typeface="+mn-lt"/>
              </a:rPr>
              <a:t>Fact Finder</a:t>
            </a:r>
            <a:r>
              <a:rPr lang="en-US">
                <a:solidFill>
                  <a:prstClr val="white"/>
                </a:solidFill>
                <a:ea typeface="+mn-lt"/>
                <a:cs typeface="+mn-lt"/>
              </a:rPr>
              <a:t> is a web app designed to combat online misinformation by differentiating between fake and real news. Additionally, it can create a summary of the news.</a:t>
            </a:r>
            <a:endParaRPr lang="en-US">
              <a:solidFill>
                <a:prstClr val="white"/>
              </a:solidFill>
            </a:endParaRPr>
          </a:p>
          <a:p>
            <a:r>
              <a:rPr lang="en-US" b="1">
                <a:solidFill>
                  <a:prstClr val="white"/>
                </a:solidFill>
                <a:ea typeface="+mn-lt"/>
                <a:cs typeface="+mn-lt"/>
              </a:rPr>
              <a:t>For</a:t>
            </a:r>
            <a:r>
              <a:rPr lang="en-US">
                <a:solidFill>
                  <a:prstClr val="white"/>
                </a:solidFill>
                <a:ea typeface="+mn-lt"/>
                <a:cs typeface="+mn-lt"/>
              </a:rPr>
              <a:t> anyone concerned about online misinformation and facing time constraints for reading news articles.</a:t>
            </a:r>
            <a:endParaRPr lang="en-US">
              <a:solidFill>
                <a:prstClr val="white"/>
              </a:solidFill>
            </a:endParaRPr>
          </a:p>
          <a:p>
            <a:r>
              <a:rPr lang="en-US" b="1">
                <a:solidFill>
                  <a:prstClr val="white"/>
                </a:solidFill>
                <a:ea typeface="+mn-lt"/>
                <a:cs typeface="+mn-lt"/>
              </a:rPr>
              <a:t>who</a:t>
            </a:r>
            <a:r>
              <a:rPr lang="en-US">
                <a:solidFill>
                  <a:prstClr val="white"/>
                </a:solidFill>
                <a:ea typeface="+mn-lt"/>
                <a:cs typeface="+mn-lt"/>
              </a:rPr>
              <a:t> upload the news article </a:t>
            </a:r>
            <a:r>
              <a:rPr lang="en-US" b="1">
                <a:solidFill>
                  <a:prstClr val="white"/>
                </a:solidFill>
                <a:ea typeface="+mn-lt"/>
                <a:cs typeface="+mn-lt"/>
              </a:rPr>
              <a:t>the</a:t>
            </a:r>
            <a:r>
              <a:rPr lang="en-US">
                <a:solidFill>
                  <a:prstClr val="white"/>
                </a:solidFill>
                <a:ea typeface="+mn-lt"/>
                <a:cs typeface="+mn-lt"/>
              </a:rPr>
              <a:t> Fact Finder web app </a:t>
            </a:r>
            <a:r>
              <a:rPr lang="en-US" b="1">
                <a:solidFill>
                  <a:prstClr val="white"/>
                </a:solidFill>
                <a:ea typeface="+mn-lt"/>
                <a:cs typeface="+mn-lt"/>
              </a:rPr>
              <a:t>is a web app</a:t>
            </a:r>
            <a:r>
              <a:rPr lang="en-US">
                <a:solidFill>
                  <a:prstClr val="white"/>
                </a:solidFill>
                <a:ea typeface="+mn-lt"/>
                <a:cs typeface="+mn-lt"/>
              </a:rPr>
              <a:t> that use machine learning and deep learning algorithms </a:t>
            </a:r>
            <a:r>
              <a:rPr lang="en-US" b="1">
                <a:solidFill>
                  <a:prstClr val="white"/>
                </a:solidFill>
                <a:ea typeface="+mn-lt"/>
                <a:cs typeface="+mn-lt"/>
              </a:rPr>
              <a:t>that</a:t>
            </a:r>
            <a:r>
              <a:rPr lang="en-US">
                <a:solidFill>
                  <a:prstClr val="white"/>
                </a:solidFill>
                <a:ea typeface="+mn-lt"/>
                <a:cs typeface="+mn-lt"/>
              </a:rPr>
              <a:t> can detect misinformation.</a:t>
            </a:r>
            <a:endParaRPr lang="en-US">
              <a:solidFill>
                <a:prstClr val="white"/>
              </a:solidFill>
            </a:endParaRPr>
          </a:p>
          <a:p>
            <a:r>
              <a:rPr lang="en-US" b="1">
                <a:solidFill>
                  <a:prstClr val="white"/>
                </a:solidFill>
                <a:ea typeface="+mn-lt"/>
                <a:cs typeface="+mn-lt"/>
              </a:rPr>
              <a:t>Unlike</a:t>
            </a:r>
            <a:r>
              <a:rPr lang="en-US">
                <a:solidFill>
                  <a:prstClr val="white"/>
                </a:solidFill>
                <a:ea typeface="+mn-lt"/>
                <a:cs typeface="+mn-lt"/>
              </a:rPr>
              <a:t> believe any information on internet.</a:t>
            </a:r>
            <a:endParaRPr lang="en-US">
              <a:solidFill>
                <a:prstClr val="white"/>
              </a:solidFill>
            </a:endParaRPr>
          </a:p>
          <a:p>
            <a:r>
              <a:rPr lang="en-US" b="1">
                <a:solidFill>
                  <a:prstClr val="white"/>
                </a:solidFill>
                <a:ea typeface="+mn-lt"/>
                <a:cs typeface="+mn-lt"/>
              </a:rPr>
              <a:t>Our </a:t>
            </a:r>
            <a:r>
              <a:rPr lang="en-US">
                <a:solidFill>
                  <a:prstClr val="white"/>
                </a:solidFill>
                <a:ea typeface="+mn-lt"/>
                <a:cs typeface="+mn-lt"/>
              </a:rPr>
              <a:t>application verifies the authenticity of information and saves time by creating summaries of articles.</a:t>
            </a:r>
            <a:endParaRPr lang="en-US">
              <a:solidFill>
                <a:prstClr val="white"/>
              </a:solidFill>
            </a:endParaRPr>
          </a:p>
          <a:p>
            <a:pPr marL="0" indent="0" algn="l">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9203BD5F-DFBD-0A8F-9E72-26ED1E2169FF}"/>
              </a:ext>
            </a:extLst>
          </p:cNvPr>
          <p:cNvSpPr txBox="1"/>
          <p:nvPr/>
        </p:nvSpPr>
        <p:spPr>
          <a:xfrm>
            <a:off x="801518" y="4060454"/>
            <a:ext cx="82470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Benefit Outcomes:</a:t>
            </a:r>
            <a:endParaRPr lang="en-US">
              <a:solidFill>
                <a:prstClr val="white"/>
              </a:solidFill>
              <a:latin typeface="Posterama" panose="020B0504020200020000" pitchFamily="34" charset="0"/>
              <a:ea typeface="微软雅黑"/>
              <a:cs typeface="Posterama" panose="020B0504020200020000" pitchFamily="34" charset="0"/>
            </a:endParaRPr>
          </a:p>
          <a:p>
            <a:endParaRPr lang="en-US">
              <a:solidFill>
                <a:prstClr val="white"/>
              </a:solidFill>
              <a:latin typeface="Posterama"/>
              <a:ea typeface="微软雅黑"/>
              <a:cs typeface="Posterama"/>
            </a:endParaRPr>
          </a:p>
          <a:p>
            <a:r>
              <a:rPr lang="en-US">
                <a:solidFill>
                  <a:prstClr val="white"/>
                </a:solidFill>
                <a:ea typeface="+mn-lt"/>
                <a:cs typeface="+mn-lt"/>
              </a:rPr>
              <a:t>•    Ensuring the authenticity of the information.</a:t>
            </a:r>
            <a:endParaRPr lang="en-US">
              <a:solidFill>
                <a:prstClr val="white"/>
              </a:solidFill>
            </a:endParaRPr>
          </a:p>
          <a:p>
            <a:r>
              <a:rPr lang="en-US">
                <a:solidFill>
                  <a:prstClr val="white"/>
                </a:solidFill>
                <a:ea typeface="+mn-lt"/>
                <a:cs typeface="+mn-lt"/>
              </a:rPr>
              <a:t>•    Saves valuable time by generating summaries of the articles.</a:t>
            </a:r>
            <a:endParaRPr lang="en-US">
              <a:solidFill>
                <a:prstClr val="white"/>
              </a:solidFill>
            </a:endParaRPr>
          </a:p>
          <a:p>
            <a:r>
              <a:rPr lang="en-US">
                <a:solidFill>
                  <a:prstClr val="white"/>
                </a:solidFill>
                <a:ea typeface="+mn-lt"/>
                <a:cs typeface="+mn-lt"/>
              </a:rPr>
              <a:t>•    Contributes to the fight against misinformation.</a:t>
            </a:r>
            <a:endParaRPr lang="en-US">
              <a:solidFill>
                <a:prstClr val="white"/>
              </a:solidFill>
            </a:endParaRPr>
          </a:p>
        </p:txBody>
      </p:sp>
      <p:pic>
        <p:nvPicPr>
          <p:cNvPr id="4" name="Picture 3" descr="A logo for a company&#10;&#10;Description automatically generated">
            <a:extLst>
              <a:ext uri="{FF2B5EF4-FFF2-40B4-BE49-F238E27FC236}">
                <a16:creationId xmlns:a16="http://schemas.microsoft.com/office/drawing/2014/main" id="{47CD7B50-CFCD-17F8-43FF-4FCB6616A940}"/>
              </a:ext>
            </a:extLst>
          </p:cNvPr>
          <p:cNvPicPr>
            <a:picLocks noChangeAspect="1"/>
          </p:cNvPicPr>
          <p:nvPr/>
        </p:nvPicPr>
        <p:blipFill>
          <a:blip r:embed="rId2"/>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6905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FB32-019E-F475-7CD6-21205918A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BA1F4-3ADC-A0AD-387E-2042FD6D3F00}"/>
              </a:ext>
            </a:extLst>
          </p:cNvPr>
          <p:cNvSpPr>
            <a:spLocks noGrp="1"/>
          </p:cNvSpPr>
          <p:nvPr>
            <p:ph type="title"/>
          </p:nvPr>
        </p:nvSpPr>
        <p:spPr>
          <a:xfrm>
            <a:off x="593601" y="507076"/>
            <a:ext cx="10509828" cy="864524"/>
          </a:xfrm>
        </p:spPr>
        <p:txBody>
          <a:bodyPr/>
          <a:lstStyle/>
          <a:p>
            <a:r>
              <a:rPr lang="en-US" sz="3200"/>
              <a:t>Team working agreement</a:t>
            </a:r>
          </a:p>
        </p:txBody>
      </p:sp>
      <p:pic>
        <p:nvPicPr>
          <p:cNvPr id="7" name="Shape 31">
            <a:extLst>
              <a:ext uri="{FF2B5EF4-FFF2-40B4-BE49-F238E27FC236}">
                <a16:creationId xmlns:a16="http://schemas.microsoft.com/office/drawing/2014/main" id="{DCE12A20-444E-1D2F-AD48-317B7D43532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2030345" y="796103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9" name="Chart Placeholder 8">
            <a:extLst>
              <a:ext uri="{FF2B5EF4-FFF2-40B4-BE49-F238E27FC236}">
                <a16:creationId xmlns:a16="http://schemas.microsoft.com/office/drawing/2014/main" id="{7693EA80-9493-9327-A59D-B4632B53359F}"/>
              </a:ext>
            </a:extLst>
          </p:cNvPr>
          <p:cNvPicPr>
            <a:picLocks noGrp="1" noChangeAspect="1"/>
          </p:cNvPicPr>
          <p:nvPr>
            <p:ph type="chart" sz="quarter" idx="27"/>
          </p:nvPr>
        </p:nvPicPr>
        <p:blipFill>
          <a:blip r:embed="rId3"/>
          <a:stretch>
            <a:fillRect/>
          </a:stretch>
        </p:blipFill>
        <p:spPr>
          <a:xfrm>
            <a:off x="6260445" y="1563009"/>
            <a:ext cx="5751438" cy="4274905"/>
          </a:xfrm>
          <a:prstGeom prst="rect">
            <a:avLst/>
          </a:prstGeom>
        </p:spPr>
      </p:pic>
      <p:pic>
        <p:nvPicPr>
          <p:cNvPr id="8" name="Picture 7">
            <a:extLst>
              <a:ext uri="{FF2B5EF4-FFF2-40B4-BE49-F238E27FC236}">
                <a16:creationId xmlns:a16="http://schemas.microsoft.com/office/drawing/2014/main" id="{0A68B450-568A-DE67-1C12-EAFDE6598626}"/>
              </a:ext>
            </a:extLst>
          </p:cNvPr>
          <p:cNvPicPr>
            <a:picLocks noChangeAspect="1"/>
          </p:cNvPicPr>
          <p:nvPr/>
        </p:nvPicPr>
        <p:blipFill>
          <a:blip r:embed="rId4"/>
          <a:stretch>
            <a:fillRect/>
          </a:stretch>
        </p:blipFill>
        <p:spPr>
          <a:xfrm>
            <a:off x="180117" y="1563009"/>
            <a:ext cx="5926466" cy="4282553"/>
          </a:xfrm>
          <a:prstGeom prst="rect">
            <a:avLst/>
          </a:prstGeom>
        </p:spPr>
      </p:pic>
      <p:pic>
        <p:nvPicPr>
          <p:cNvPr id="4" name="Picture 3" descr="A logo for a company&#10;&#10;Description automatically generated">
            <a:extLst>
              <a:ext uri="{FF2B5EF4-FFF2-40B4-BE49-F238E27FC236}">
                <a16:creationId xmlns:a16="http://schemas.microsoft.com/office/drawing/2014/main" id="{9252B4D4-6F25-7E26-B1D1-D4B8B2D65BB6}"/>
              </a:ext>
            </a:extLst>
          </p:cNvPr>
          <p:cNvPicPr>
            <a:picLocks noChangeAspect="1"/>
          </p:cNvPicPr>
          <p:nvPr/>
        </p:nvPicPr>
        <p:blipFill>
          <a:blip r:embed="rId5"/>
          <a:stretch>
            <a:fillRect/>
          </a:stretch>
        </p:blipFill>
        <p:spPr>
          <a:xfrm>
            <a:off x="11289030" y="1714"/>
            <a:ext cx="903732" cy="886587"/>
          </a:xfrm>
          <a:prstGeom prst="rect">
            <a:avLst/>
          </a:prstGeom>
        </p:spPr>
      </p:pic>
    </p:spTree>
    <p:extLst>
      <p:ext uri="{BB962C8B-B14F-4D97-AF65-F5344CB8AC3E}">
        <p14:creationId xmlns:p14="http://schemas.microsoft.com/office/powerpoint/2010/main" val="19191351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79574" y="837546"/>
            <a:ext cx="7380180" cy="4596043"/>
          </a:xfrm>
        </p:spPr>
        <p:txBody>
          <a:bodyPr vert="horz" lIns="91440" tIns="45720" rIns="91440" bIns="45720" rtlCol="0" anchor="t">
            <a:noAutofit/>
          </a:bodyPr>
          <a:lstStyle/>
          <a:p>
            <a:r>
              <a:rPr lang="en-US" sz="1800">
                <a:ea typeface="+mn-lt"/>
                <a:cs typeface="+mn-lt"/>
              </a:rPr>
              <a:t>Background: Maria is a community activist working on social justice issues. She recognizes the role of misinformation in shaping public opinion and wants to combat false narratives that may undermine her advocacy efforts. Maria is motivated to use the web application as a tool to verify information before sharing it within her community. </a:t>
            </a:r>
            <a:endParaRPr lang="en-US" sz="1800"/>
          </a:p>
          <a:p>
            <a:endParaRPr lang="en-US" sz="1800">
              <a:ea typeface="+mn-lt"/>
              <a:cs typeface="+mn-lt"/>
            </a:endParaRPr>
          </a:p>
          <a:p>
            <a:r>
              <a:rPr lang="en-US" sz="1800">
                <a:ea typeface="+mn-lt"/>
                <a:cs typeface="+mn-lt"/>
              </a:rPr>
              <a:t>Age: 35</a:t>
            </a:r>
            <a:endParaRPr lang="en-US" sz="1800"/>
          </a:p>
          <a:p>
            <a:r>
              <a:rPr lang="en-US" sz="1800">
                <a:ea typeface="+mn-lt"/>
                <a:cs typeface="+mn-lt"/>
              </a:rPr>
              <a:t>Occupation: Community Activist</a:t>
            </a:r>
            <a:endParaRPr lang="en-US" sz="1800"/>
          </a:p>
          <a:p>
            <a:endParaRPr lang="en-US" sz="1800">
              <a:ea typeface="+mn-lt"/>
              <a:cs typeface="+mn-lt"/>
            </a:endParaRPr>
          </a:p>
          <a:p>
            <a:r>
              <a:rPr lang="en-US" sz="1800">
                <a:ea typeface="+mn-lt"/>
                <a:cs typeface="+mn-lt"/>
              </a:rPr>
              <a:t>Goals and Motivation: Maria's goal is to empower her community with reliable information. By leveraging the web application, she aims to strengthen the credibility of her advocacy work, foster informed discussions, and counteract misinformation that may be used to undermine social justice causes</a:t>
            </a:r>
            <a:endParaRPr lang="en-US" sz="1800"/>
          </a:p>
          <a:p>
            <a:endParaRPr lang="en-US"/>
          </a:p>
        </p:txBody>
      </p:sp>
      <p:pic>
        <p:nvPicPr>
          <p:cNvPr id="10" name="Picture Placeholder 9" descr="Free photo person holding a speech at official event">
            <a:extLst>
              <a:ext uri="{FF2B5EF4-FFF2-40B4-BE49-F238E27FC236}">
                <a16:creationId xmlns:a16="http://schemas.microsoft.com/office/drawing/2014/main" id="{45C9E357-3E4F-EBF5-F570-79E5B075D87F}"/>
              </a:ext>
            </a:extLst>
          </p:cNvPr>
          <p:cNvPicPr>
            <a:picLocks noGrp="1" noChangeAspect="1"/>
          </p:cNvPicPr>
          <p:nvPr>
            <p:ph type="pic" sz="quarter" idx="51"/>
          </p:nvPr>
        </p:nvPicPr>
        <p:blipFill rotWithShape="1">
          <a:blip r:embed="rId2"/>
          <a:srcRect l="876" t="11712" r="-525" b="37106"/>
          <a:stretch/>
        </p:blipFill>
        <p:spPr>
          <a:xfrm>
            <a:off x="399856" y="318023"/>
            <a:ext cx="3549851" cy="3251687"/>
          </a:xfrm>
        </p:spPr>
      </p:pic>
      <p:pic>
        <p:nvPicPr>
          <p:cNvPr id="5" name="Picture 4" descr="A logo for a company&#10;&#10;Description automatically generated">
            <a:extLst>
              <a:ext uri="{FF2B5EF4-FFF2-40B4-BE49-F238E27FC236}">
                <a16:creationId xmlns:a16="http://schemas.microsoft.com/office/drawing/2014/main" id="{E8709A49-1945-7A13-97E6-DA4F82D996F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6739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046599" y="837546"/>
            <a:ext cx="7380180" cy="4502170"/>
          </a:xfrm>
        </p:spPr>
        <p:txBody>
          <a:bodyPr vert="horz" lIns="91440" tIns="45720" rIns="91440" bIns="45720" rtlCol="0" anchor="t">
            <a:noAutofit/>
          </a:bodyPr>
          <a:lstStyle/>
          <a:p>
            <a:r>
              <a:rPr lang="en-US" sz="1800">
                <a:ea typeface="+mn-lt"/>
                <a:cs typeface="+mn-lt"/>
              </a:rPr>
              <a:t>Background: David owns a small business that heavily relies on its online presence for customer engagement. He's concerned about potential misinformation impacting the reputation of his business. The web application is crucial for David to verify news and updates related to his industry. </a:t>
            </a:r>
          </a:p>
          <a:p>
            <a:endParaRPr lang="en-US" sz="1800">
              <a:ea typeface="+mn-lt"/>
              <a:cs typeface="+mn-lt"/>
            </a:endParaRPr>
          </a:p>
          <a:p>
            <a:r>
              <a:rPr lang="en-US" sz="1800">
                <a:ea typeface="+mn-lt"/>
                <a:cs typeface="+mn-lt"/>
              </a:rPr>
              <a:t>Age: 38</a:t>
            </a:r>
            <a:endParaRPr lang="en-US"/>
          </a:p>
          <a:p>
            <a:r>
              <a:rPr lang="en-US" sz="1800">
                <a:ea typeface="+mn-lt"/>
                <a:cs typeface="+mn-lt"/>
              </a:rPr>
              <a:t>Occupation: Small Business Owner</a:t>
            </a:r>
            <a:endParaRPr lang="en-US"/>
          </a:p>
          <a:p>
            <a:endParaRPr lang="en-US" sz="1800">
              <a:ea typeface="+mn-lt"/>
              <a:cs typeface="+mn-lt"/>
            </a:endParaRPr>
          </a:p>
          <a:p>
            <a:r>
              <a:rPr lang="en-US" sz="1800">
                <a:ea typeface="+mn-lt"/>
                <a:cs typeface="+mn-lt"/>
              </a:rPr>
              <a:t>Goals and Motivation: David's primary goal is to safeguard his business's reputation. By using the web application, he aims to prevent the spread of false information that could harm customer trust and loyalty. His motivation is to maintain transparency and integrity in his business communications.</a:t>
            </a:r>
            <a:endParaRPr lang="en-US"/>
          </a:p>
          <a:p>
            <a:endParaRPr lang="en-US" sz="1800"/>
          </a:p>
        </p:txBody>
      </p:sp>
      <p:pic>
        <p:nvPicPr>
          <p:cNvPr id="6" name="Picture Placeholder 5">
            <a:extLst>
              <a:ext uri="{FF2B5EF4-FFF2-40B4-BE49-F238E27FC236}">
                <a16:creationId xmlns:a16="http://schemas.microsoft.com/office/drawing/2014/main" id="{A7DA880F-AA11-5044-7F97-348869E10580}"/>
              </a:ext>
            </a:extLst>
          </p:cNvPr>
          <p:cNvPicPr>
            <a:picLocks noGrp="1" noChangeAspect="1"/>
          </p:cNvPicPr>
          <p:nvPr>
            <p:ph type="pic" sz="quarter" idx="51"/>
          </p:nvPr>
        </p:nvPicPr>
        <p:blipFill>
          <a:blip r:embed="rId2"/>
          <a:srcRect l="17983" r="17983"/>
          <a:stretch/>
        </p:blipFill>
        <p:spPr>
          <a:xfrm>
            <a:off x="486608" y="440050"/>
            <a:ext cx="3390327" cy="2977889"/>
          </a:xfrm>
        </p:spPr>
      </p:pic>
      <p:pic>
        <p:nvPicPr>
          <p:cNvPr id="5" name="Picture 4" descr="A logo for a company&#10;&#10;Description automatically generated">
            <a:extLst>
              <a:ext uri="{FF2B5EF4-FFF2-40B4-BE49-F238E27FC236}">
                <a16:creationId xmlns:a16="http://schemas.microsoft.com/office/drawing/2014/main" id="{0783EF36-8E01-BAF8-61B0-0E0431EE9A29}"/>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68383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495036"/>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21944" y="1081027"/>
            <a:ext cx="7380180" cy="4533930"/>
          </a:xfrm>
        </p:spPr>
        <p:txBody>
          <a:bodyPr vert="horz" lIns="91440" tIns="45720" rIns="91440" bIns="45720" rtlCol="0" anchor="t">
            <a:noAutofit/>
          </a:bodyPr>
          <a:lstStyle/>
          <a:p>
            <a:r>
              <a:rPr lang="en-US" sz="1800">
                <a:ea typeface="+mn-lt"/>
                <a:cs typeface="+mn-lt"/>
              </a:rPr>
              <a:t>Background: Michelle is a fitness and health enthusiast who frequently relies on online health-related information. With the abundance of health-related news articles and social media posts, Michelle often encounters conflicting information. The web application is valuable for him to discern between credible and misleading health information.</a:t>
            </a:r>
          </a:p>
          <a:p>
            <a:endParaRPr lang="en-US" sz="1800">
              <a:ea typeface="+mn-lt"/>
              <a:cs typeface="+mn-lt"/>
            </a:endParaRPr>
          </a:p>
          <a:p>
            <a:r>
              <a:rPr lang="en-US" sz="1800">
                <a:ea typeface="+mn-lt"/>
                <a:cs typeface="+mn-lt"/>
              </a:rPr>
              <a:t>Age: 31</a:t>
            </a:r>
            <a:endParaRPr lang="en-US"/>
          </a:p>
          <a:p>
            <a:r>
              <a:rPr lang="en-US" sz="1800">
                <a:ea typeface="+mn-lt"/>
                <a:cs typeface="+mn-lt"/>
              </a:rPr>
              <a:t>Occupation: Fitness Trainer</a:t>
            </a:r>
            <a:endParaRPr lang="en-US"/>
          </a:p>
          <a:p>
            <a:endParaRPr lang="en-US" sz="1800">
              <a:ea typeface="+mn-lt"/>
              <a:cs typeface="+mn-lt"/>
            </a:endParaRPr>
          </a:p>
          <a:p>
            <a:r>
              <a:rPr lang="en-US" sz="1800">
                <a:ea typeface="+mn-lt"/>
                <a:cs typeface="+mn-lt"/>
              </a:rPr>
              <a:t>Goals and Motivation: Michelle's primary goal is to maintain a healthy lifestyle and share accurate health advice with her followers. By using the web application, he aims to avoid the spread of misinformation in the fitness and health community, contributing to a more informed and health-conscious online environment.</a:t>
            </a:r>
            <a:endParaRPr lang="en-US">
              <a:ea typeface="+mn-lt"/>
              <a:cs typeface="+mn-lt"/>
            </a:endParaRPr>
          </a:p>
          <a:p>
            <a:endParaRPr lang="en-US" sz="1800"/>
          </a:p>
        </p:txBody>
      </p:sp>
      <p:pic>
        <p:nvPicPr>
          <p:cNvPr id="6" name="Picture Placeholder 5" descr="Free photo young man happy expression in a gym fitness teacher concept ai generated">
            <a:extLst>
              <a:ext uri="{FF2B5EF4-FFF2-40B4-BE49-F238E27FC236}">
                <a16:creationId xmlns:a16="http://schemas.microsoft.com/office/drawing/2014/main" id="{A531FC45-0367-4D63-09CC-1BEBB9B064C0}"/>
              </a:ext>
            </a:extLst>
          </p:cNvPr>
          <p:cNvPicPr>
            <a:picLocks noGrp="1" noChangeAspect="1"/>
          </p:cNvPicPr>
          <p:nvPr>
            <p:ph type="pic" sz="quarter" idx="51"/>
          </p:nvPr>
        </p:nvPicPr>
        <p:blipFill>
          <a:blip r:embed="rId2"/>
          <a:srcRect l="11962" r="11962"/>
          <a:stretch/>
        </p:blipFill>
        <p:spPr>
          <a:xfrm>
            <a:off x="449132" y="427559"/>
            <a:ext cx="3427802" cy="3002873"/>
          </a:xfrm>
        </p:spPr>
      </p:pic>
      <p:pic>
        <p:nvPicPr>
          <p:cNvPr id="5" name="Picture 4" descr="A logo for a company&#10;&#10;Description automatically generated">
            <a:extLst>
              <a:ext uri="{FF2B5EF4-FFF2-40B4-BE49-F238E27FC236}">
                <a16:creationId xmlns:a16="http://schemas.microsoft.com/office/drawing/2014/main" id="{5A689188-800B-D63D-1D3F-5203BFD704CD}"/>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1384290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E77570E-71D6-4005-B631-1B00A1197B6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8DB3C62-858A-4A01-AFEF-21E0BB8CE26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1088</Words>
  <Application>Microsoft Office PowerPoint</Application>
  <PresentationFormat>Widescreen</PresentationFormat>
  <Paragraphs>149</Paragraphs>
  <Slides>47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等线</vt:lpstr>
      <vt:lpstr>Abadi</vt:lpstr>
      <vt:lpstr>Arial</vt:lpstr>
      <vt:lpstr>Calibri</vt:lpstr>
      <vt:lpstr>docs-Calibri</vt:lpstr>
      <vt:lpstr>Posterama</vt:lpstr>
      <vt:lpstr>Posterama Text Black</vt:lpstr>
      <vt:lpstr>Posterama Text SemiBold</vt:lpstr>
      <vt:lpstr>Times</vt:lpstr>
      <vt:lpstr>Wingdings</vt:lpstr>
      <vt:lpstr>Custom</vt:lpstr>
      <vt:lpstr>PowerPoint Presentation</vt:lpstr>
      <vt:lpstr>Agenda</vt:lpstr>
      <vt:lpstr>Meet our team </vt:lpstr>
      <vt:lpstr> </vt:lpstr>
      <vt:lpstr>Project Description</vt:lpstr>
      <vt:lpstr>Team working agreement</vt:lpstr>
      <vt:lpstr>Personas</vt:lpstr>
      <vt:lpstr>Personas</vt:lpstr>
      <vt:lpstr>Personas</vt:lpstr>
      <vt:lpstr> 1) The user will also be able to check news without having Account in FactFinder unless user          wants to check his search News History. 2) The "Homepage" tab will display a short video of what the Fake news is. 3) The user should navigate to "Verify News" tab and post news as a text in the Textbox.  4) The user will click on verify news button. 5) The system will then generate a response based on our ML model. 6) The user will be able to get a response if the news/text posted was Fake or Real.  7) The "About us" tab will display explanation of the website, what it does and how it works. 8) The user can Register with email-ID and password and user should able to click on submit button to get register successfully.  9) The user should Login with email-ID and password.  10)Users can chat with like-minded people and discuss about any latest news for more information.    </vt:lpstr>
      <vt:lpstr>Technologies </vt:lpstr>
      <vt:lpstr>Algorithms</vt:lpstr>
      <vt:lpstr>Algorithms(cont..)</vt:lpstr>
      <vt:lpstr>Algorithms(cont..)</vt:lpstr>
      <vt:lpstr>Algorithms(cont..)</vt:lpstr>
      <vt:lpstr>Algorithms(cont..)</vt:lpstr>
      <vt:lpstr>Architecture Diagram</vt:lpstr>
      <vt:lpstr>Sequence Diagram</vt:lpstr>
      <vt:lpstr>Entity-Relation Diagram:</vt:lpstr>
      <vt:lpstr>Sprint 2 Recap</vt:lpstr>
      <vt:lpstr>Product Backlog  Sprint 2</vt:lpstr>
      <vt:lpstr>Product Backlog Sprint 2</vt:lpstr>
      <vt:lpstr>Product Backlog Sprint 3</vt:lpstr>
      <vt:lpstr>Product Backlog Sprint 4</vt:lpstr>
      <vt:lpstr>  Sprint 3 backlog</vt:lpstr>
      <vt:lpstr>Test Cases</vt:lpstr>
      <vt:lpstr>Metrics</vt:lpstr>
      <vt:lpstr>Team Velocity</vt:lpstr>
      <vt:lpstr>Sprint 2 Burndown Chart</vt:lpstr>
      <vt:lpstr>Sprint 3 Burndown Chart</vt:lpstr>
      <vt:lpstr>Retrospective</vt:lpstr>
      <vt:lpstr>Stories and Acceptance criteria for Sprint 4</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 </vt:lpstr>
      <vt:lpstr>FactFinder website screenshots:</vt:lpstr>
      <vt:lpstr>PowerPoint Presentation</vt:lpstr>
      <vt:lpstr>PowerPoint Presentation</vt:lpstr>
      <vt:lpstr>Git Hub link:</vt:lpstr>
      <vt:lpstr>Live Application Demo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Rushabh Shingala</cp:lastModifiedBy>
  <cp:revision>5</cp:revision>
  <dcterms:created xsi:type="dcterms:W3CDTF">2024-02-14T01:19:42Z</dcterms:created>
  <dcterms:modified xsi:type="dcterms:W3CDTF">2024-04-11T03:49:46Z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